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7" r:id="rId4"/>
    <p:sldId id="262" r:id="rId5"/>
    <p:sldId id="268" r:id="rId6"/>
    <p:sldId id="264" r:id="rId7"/>
    <p:sldId id="266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FA775-2C68-43AA-B942-A2ABD50632D2}" type="datetimeFigureOut">
              <a:rPr lang="de-DE" smtClean="0"/>
              <a:t>22.02.2016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2B72E-CAC5-406C-A980-8ABE86C6BB2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312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 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RELEX, Brussels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C3F1-5E10-449D-BC8E-5A1EA77A86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05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 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RELEX, Brussels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C3F1-5E10-449D-BC8E-5A1EA77A86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77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 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RELEX, Brussels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C3F1-5E10-449D-BC8E-5A1EA77A86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892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 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RELEX, Brussels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C3F1-5E10-449D-BC8E-5A1EA77A86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16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 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RELEX, Brussels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C3F1-5E10-449D-BC8E-5A1EA77A86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97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 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RELEX, Brussels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C3F1-5E10-449D-BC8E-5A1EA77A86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330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 2016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RELEX, Brussels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C3F1-5E10-449D-BC8E-5A1EA77A86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36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 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RELEX, Brussels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C3F1-5E10-449D-BC8E-5A1EA77A86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603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 2016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RELEX, Brussels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C3F1-5E10-449D-BC8E-5A1EA77A86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20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 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RELEX, Brussels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C3F1-5E10-449D-BC8E-5A1EA77A86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343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 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RELEX, Brussels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C3F1-5E10-449D-BC8E-5A1EA77A86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66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February  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RELEX, Brussels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9C3F1-5E10-449D-BC8E-5A1EA77A86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33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wg-coordinator@eeas.europa.eu" TargetMode="External"/><Relationship Id="rId2" Type="http://schemas.openxmlformats.org/officeDocument/2006/relationships/hyperlink" Target="mailto:SC-Resolution2231@un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.org/en/sc/2231" TargetMode="External"/><Relationship Id="rId2" Type="http://schemas.openxmlformats.org/officeDocument/2006/relationships/hyperlink" Target="mailto:SC-Resolution2231@un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535039"/>
            <a:ext cx="7772400" cy="1470025"/>
          </a:xfrm>
        </p:spPr>
        <p:txBody>
          <a:bodyPr>
            <a:noAutofit/>
          </a:bodyPr>
          <a:lstStyle/>
          <a:p>
            <a:r>
              <a:rPr lang="de-DE" sz="3600" b="1" dirty="0" smtClean="0">
                <a:solidFill>
                  <a:schemeClr val="tx2"/>
                </a:solidFill>
              </a:rPr>
              <a:t>The </a:t>
            </a:r>
            <a:r>
              <a:rPr lang="de-DE" sz="3600" b="1" dirty="0" err="1" smtClean="0">
                <a:solidFill>
                  <a:schemeClr val="tx2"/>
                </a:solidFill>
              </a:rPr>
              <a:t>Procurement</a:t>
            </a:r>
            <a:r>
              <a:rPr lang="de-DE" sz="3600" b="1" dirty="0" smtClean="0">
                <a:solidFill>
                  <a:schemeClr val="tx2"/>
                </a:solidFill>
              </a:rPr>
              <a:t> Channel</a:t>
            </a:r>
            <a:r>
              <a:rPr lang="de-DE" sz="3600" dirty="0" smtClean="0">
                <a:solidFill>
                  <a:schemeClr val="tx2"/>
                </a:solidFill>
              </a:rPr>
              <a:t/>
            </a:r>
            <a:br>
              <a:rPr lang="de-DE" sz="3600" dirty="0" smtClean="0">
                <a:solidFill>
                  <a:schemeClr val="tx2"/>
                </a:solidFill>
              </a:rPr>
            </a:br>
            <a:r>
              <a:rPr lang="de-DE" sz="3600" dirty="0" smtClean="0">
                <a:solidFill>
                  <a:schemeClr val="tx2"/>
                </a:solidFill>
              </a:rPr>
              <a:t/>
            </a:r>
            <a:br>
              <a:rPr lang="de-DE" sz="3600" dirty="0" smtClean="0">
                <a:solidFill>
                  <a:schemeClr val="tx2"/>
                </a:solidFill>
              </a:rPr>
            </a:br>
            <a:r>
              <a:rPr lang="de-DE" sz="3600" dirty="0" err="1" smtClean="0">
                <a:solidFill>
                  <a:schemeClr val="tx2"/>
                </a:solidFill>
              </a:rPr>
              <a:t>and</a:t>
            </a:r>
            <a:r>
              <a:rPr lang="de-DE" sz="3600" dirty="0" smtClean="0">
                <a:solidFill>
                  <a:schemeClr val="tx2"/>
                </a:solidFill>
              </a:rPr>
              <a:t> </a:t>
            </a:r>
            <a:r>
              <a:rPr lang="de-DE" sz="3600" dirty="0" err="1" smtClean="0">
                <a:solidFill>
                  <a:schemeClr val="tx2"/>
                </a:solidFill>
              </a:rPr>
              <a:t>the</a:t>
            </a:r>
            <a:r>
              <a:rPr lang="de-DE" sz="3600" dirty="0" smtClean="0">
                <a:solidFill>
                  <a:schemeClr val="tx2"/>
                </a:solidFill>
              </a:rPr>
              <a:t> </a:t>
            </a:r>
            <a:br>
              <a:rPr lang="de-DE" sz="3600" dirty="0" smtClean="0">
                <a:solidFill>
                  <a:schemeClr val="tx2"/>
                </a:solidFill>
              </a:rPr>
            </a:br>
            <a:r>
              <a:rPr lang="de-DE" sz="3600" b="1" dirty="0" err="1" smtClean="0">
                <a:solidFill>
                  <a:schemeClr val="tx2"/>
                </a:solidFill>
              </a:rPr>
              <a:t>Procurement</a:t>
            </a:r>
            <a:r>
              <a:rPr lang="de-DE" sz="3600" b="1" dirty="0" smtClean="0">
                <a:solidFill>
                  <a:schemeClr val="tx2"/>
                </a:solidFill>
              </a:rPr>
              <a:t> Working Group </a:t>
            </a:r>
            <a:r>
              <a:rPr lang="de-DE" sz="3600" dirty="0" smtClean="0">
                <a:solidFill>
                  <a:schemeClr val="tx2"/>
                </a:solidFill>
              </a:rPr>
              <a:t/>
            </a:r>
            <a:br>
              <a:rPr lang="de-DE" sz="3600" dirty="0" smtClean="0">
                <a:solidFill>
                  <a:schemeClr val="tx2"/>
                </a:solidFill>
              </a:rPr>
            </a:br>
            <a:r>
              <a:rPr lang="de-DE" sz="3600" dirty="0" smtClean="0">
                <a:solidFill>
                  <a:schemeClr val="tx2"/>
                </a:solidFill>
              </a:rPr>
              <a:t>of </a:t>
            </a:r>
            <a:r>
              <a:rPr lang="de-DE" sz="3600" dirty="0" err="1" smtClean="0">
                <a:solidFill>
                  <a:schemeClr val="tx2"/>
                </a:solidFill>
              </a:rPr>
              <a:t>the</a:t>
            </a:r>
            <a:r>
              <a:rPr lang="de-DE" sz="3600" dirty="0" smtClean="0">
                <a:solidFill>
                  <a:schemeClr val="tx2"/>
                </a:solidFill>
              </a:rPr>
              <a:t> Joint </a:t>
            </a:r>
            <a:r>
              <a:rPr lang="de-DE" sz="3600" dirty="0" err="1" smtClean="0">
                <a:solidFill>
                  <a:schemeClr val="tx2"/>
                </a:solidFill>
              </a:rPr>
              <a:t>Commission</a:t>
            </a:r>
            <a:endParaRPr lang="de-DE" sz="3600" dirty="0">
              <a:solidFill>
                <a:schemeClr val="tx2"/>
              </a:solidFill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 2016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RELEX, Brussels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C3F1-5E10-449D-BC8E-5A1EA77A864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26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tx2"/>
                </a:solidFill>
              </a:rPr>
              <a:t>What is the Procurement Channel?</a:t>
            </a:r>
          </a:p>
          <a:p>
            <a:pPr marL="0" indent="0">
              <a:buNone/>
            </a:pPr>
            <a:endParaRPr lang="en-GB" sz="1800" dirty="0">
              <a:solidFill>
                <a:schemeClr val="tx2"/>
              </a:solidFill>
            </a:endParaRPr>
          </a:p>
          <a:p>
            <a:r>
              <a:rPr lang="en-GB" sz="1800" dirty="0" smtClean="0">
                <a:solidFill>
                  <a:schemeClr val="tx2"/>
                </a:solidFill>
              </a:rPr>
              <a:t>The </a:t>
            </a:r>
            <a:r>
              <a:rPr lang="en-GB" sz="1800" dirty="0">
                <a:solidFill>
                  <a:schemeClr val="tx2"/>
                </a:solidFill>
              </a:rPr>
              <a:t>Procurement Channel reviews proposals by States seeking to participate in or permit certain </a:t>
            </a:r>
            <a:r>
              <a:rPr lang="en-GB" sz="1800" b="1" dirty="0">
                <a:solidFill>
                  <a:schemeClr val="tx2"/>
                </a:solidFill>
              </a:rPr>
              <a:t>transfers of nuclear or dual-use goods</a:t>
            </a:r>
            <a:r>
              <a:rPr lang="en-GB" sz="1800" dirty="0">
                <a:solidFill>
                  <a:schemeClr val="tx2"/>
                </a:solidFill>
              </a:rPr>
              <a:t>, technology, and/ or </a:t>
            </a:r>
            <a:r>
              <a:rPr lang="en-GB" sz="1800" b="1" dirty="0">
                <a:solidFill>
                  <a:schemeClr val="tx2"/>
                </a:solidFill>
              </a:rPr>
              <a:t>related services</a:t>
            </a:r>
            <a:r>
              <a:rPr lang="en-GB" sz="1800" dirty="0">
                <a:solidFill>
                  <a:schemeClr val="tx2"/>
                </a:solidFill>
              </a:rPr>
              <a:t> to Iran. </a:t>
            </a:r>
          </a:p>
          <a:p>
            <a:r>
              <a:rPr lang="en-GB" sz="1800" dirty="0" smtClean="0">
                <a:solidFill>
                  <a:schemeClr val="tx2"/>
                </a:solidFill>
              </a:rPr>
              <a:t>States </a:t>
            </a:r>
            <a:r>
              <a:rPr lang="en-GB" sz="1800" dirty="0">
                <a:solidFill>
                  <a:schemeClr val="tx2"/>
                </a:solidFill>
              </a:rPr>
              <a:t>submit proposals to the </a:t>
            </a:r>
            <a:r>
              <a:rPr lang="en-GB" sz="1800" b="1" dirty="0">
                <a:solidFill>
                  <a:schemeClr val="tx2"/>
                </a:solidFill>
              </a:rPr>
              <a:t>UN Security Council</a:t>
            </a:r>
            <a:r>
              <a:rPr lang="en-GB" sz="1800" dirty="0">
                <a:solidFill>
                  <a:schemeClr val="tx2"/>
                </a:solidFill>
              </a:rPr>
              <a:t>. </a:t>
            </a:r>
            <a:endParaRPr lang="en-GB" sz="1800" dirty="0" smtClean="0">
              <a:solidFill>
                <a:schemeClr val="tx2"/>
              </a:solidFill>
            </a:endParaRPr>
          </a:p>
          <a:p>
            <a:r>
              <a:rPr lang="en-GB" sz="1800" dirty="0" smtClean="0">
                <a:solidFill>
                  <a:schemeClr val="tx2"/>
                </a:solidFill>
              </a:rPr>
              <a:t>The </a:t>
            </a:r>
            <a:r>
              <a:rPr lang="en-GB" sz="1800" b="1" dirty="0">
                <a:solidFill>
                  <a:schemeClr val="tx2"/>
                </a:solidFill>
              </a:rPr>
              <a:t>Joint Commission </a:t>
            </a:r>
            <a:r>
              <a:rPr lang="en-GB" sz="1800" dirty="0">
                <a:solidFill>
                  <a:schemeClr val="tx2"/>
                </a:solidFill>
              </a:rPr>
              <a:t>will then assess the application and provide a </a:t>
            </a:r>
            <a:r>
              <a:rPr lang="en-GB" sz="1800" b="1" dirty="0">
                <a:solidFill>
                  <a:schemeClr val="tx2"/>
                </a:solidFill>
              </a:rPr>
              <a:t>recommendation</a:t>
            </a:r>
            <a:r>
              <a:rPr lang="en-GB" sz="1800" dirty="0">
                <a:solidFill>
                  <a:schemeClr val="tx2"/>
                </a:solidFill>
              </a:rPr>
              <a:t> to the Security Council. </a:t>
            </a:r>
            <a:endParaRPr lang="en-GB" sz="1800" dirty="0" smtClean="0">
              <a:solidFill>
                <a:schemeClr val="tx2"/>
              </a:solidFill>
            </a:endParaRPr>
          </a:p>
          <a:p>
            <a:r>
              <a:rPr lang="en-GB" sz="1800" dirty="0" smtClean="0">
                <a:solidFill>
                  <a:schemeClr val="tx2"/>
                </a:solidFill>
              </a:rPr>
              <a:t>The </a:t>
            </a:r>
            <a:r>
              <a:rPr lang="en-GB" sz="1800" b="1" dirty="0">
                <a:solidFill>
                  <a:schemeClr val="tx2"/>
                </a:solidFill>
              </a:rPr>
              <a:t>Security Council </a:t>
            </a:r>
            <a:r>
              <a:rPr lang="en-GB" sz="1800" dirty="0">
                <a:solidFill>
                  <a:schemeClr val="tx2"/>
                </a:solidFill>
              </a:rPr>
              <a:t>will </a:t>
            </a:r>
            <a:r>
              <a:rPr lang="en-GB" sz="1800" b="1" dirty="0">
                <a:solidFill>
                  <a:schemeClr val="tx2"/>
                </a:solidFill>
              </a:rPr>
              <a:t>decide</a:t>
            </a:r>
            <a:r>
              <a:rPr lang="en-GB" sz="1800" dirty="0">
                <a:solidFill>
                  <a:schemeClr val="tx2"/>
                </a:solidFill>
              </a:rPr>
              <a:t> on the basis of this recommendation and inform the State about its decision. </a:t>
            </a:r>
          </a:p>
          <a:p>
            <a:endParaRPr lang="en-GB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tx2"/>
                </a:solidFill>
              </a:rPr>
              <a:t>Contact information:</a:t>
            </a:r>
          </a:p>
          <a:p>
            <a:pPr marL="0" indent="0">
              <a:buNone/>
            </a:pPr>
            <a:endParaRPr lang="en-GB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1800" dirty="0">
                <a:solidFill>
                  <a:schemeClr val="tx2"/>
                </a:solidFill>
              </a:rPr>
              <a:t>Security Council: </a:t>
            </a:r>
            <a:r>
              <a:rPr lang="en-GB" sz="1800" u="sng" dirty="0" smtClean="0">
                <a:hlinkClick r:id="rId2"/>
              </a:rPr>
              <a:t>SC-Resolution2231@un.org</a:t>
            </a:r>
            <a:endParaRPr lang="en-GB" sz="1800" u="sng" dirty="0" smtClean="0"/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en-GB" sz="1800" dirty="0">
                <a:solidFill>
                  <a:schemeClr val="tx2"/>
                </a:solidFill>
              </a:rPr>
              <a:t>Joint Commission/Procurement Working Group:</a:t>
            </a:r>
            <a:r>
              <a:rPr lang="en-GB" sz="1800" dirty="0"/>
              <a:t> </a:t>
            </a:r>
            <a:r>
              <a:rPr lang="en-GB" sz="1800" u="sng" dirty="0" smtClean="0">
                <a:hlinkClick r:id="rId3"/>
              </a:rPr>
              <a:t>pwg-enquire@eeas.europa.eu</a:t>
            </a:r>
            <a:endParaRPr lang="de-DE" sz="1800" dirty="0"/>
          </a:p>
          <a:p>
            <a:pPr marL="0" indent="0">
              <a:buNone/>
            </a:pPr>
            <a:endParaRPr lang="de-DE" sz="1800" dirty="0">
              <a:solidFill>
                <a:schemeClr val="tx2"/>
              </a:solidFill>
            </a:endParaRPr>
          </a:p>
          <a:p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 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RELEX, Brussels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C3F1-5E10-449D-BC8E-5A1EA77A864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02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tx2"/>
                </a:solidFill>
              </a:rPr>
              <a:t>Procurement Working Group / Joint Commission</a:t>
            </a:r>
          </a:p>
          <a:p>
            <a:pPr marL="0" indent="0">
              <a:buNone/>
            </a:pPr>
            <a:endParaRPr lang="en-GB" sz="18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tx2"/>
                </a:solidFill>
              </a:rPr>
              <a:t>Participants</a:t>
            </a:r>
          </a:p>
          <a:p>
            <a:r>
              <a:rPr lang="en-GB" sz="1800" dirty="0" smtClean="0">
                <a:solidFill>
                  <a:schemeClr val="tx2"/>
                </a:solidFill>
              </a:rPr>
              <a:t>The </a:t>
            </a:r>
            <a:r>
              <a:rPr lang="en-GB" sz="1800" b="1" dirty="0" smtClean="0">
                <a:solidFill>
                  <a:schemeClr val="tx2"/>
                </a:solidFill>
              </a:rPr>
              <a:t>EU High </a:t>
            </a:r>
            <a:r>
              <a:rPr lang="en-GB" sz="1800" b="1" dirty="0">
                <a:solidFill>
                  <a:schemeClr val="tx2"/>
                </a:solidFill>
              </a:rPr>
              <a:t>Representative</a:t>
            </a:r>
            <a:r>
              <a:rPr lang="en-GB" sz="1800" dirty="0">
                <a:solidFill>
                  <a:schemeClr val="tx2"/>
                </a:solidFill>
              </a:rPr>
              <a:t> is the Coordinator of the Joint </a:t>
            </a:r>
            <a:r>
              <a:rPr lang="en-GB" sz="1800" dirty="0" smtClean="0">
                <a:solidFill>
                  <a:schemeClr val="tx2"/>
                </a:solidFill>
              </a:rPr>
              <a:t>Commission </a:t>
            </a:r>
            <a:r>
              <a:rPr lang="en-GB" sz="1800" dirty="0">
                <a:solidFill>
                  <a:schemeClr val="tx2"/>
                </a:solidFill>
              </a:rPr>
              <a:t>and the Procurement Working </a:t>
            </a:r>
            <a:r>
              <a:rPr lang="en-GB" sz="1800" dirty="0" smtClean="0">
                <a:solidFill>
                  <a:schemeClr val="tx2"/>
                </a:solidFill>
              </a:rPr>
              <a:t>Group.</a:t>
            </a:r>
            <a:endParaRPr lang="en-GB" sz="1800" dirty="0">
              <a:solidFill>
                <a:schemeClr val="tx2"/>
              </a:solidFill>
            </a:endParaRPr>
          </a:p>
          <a:p>
            <a:r>
              <a:rPr lang="en-GB" sz="1800" b="1" dirty="0" smtClean="0">
                <a:solidFill>
                  <a:schemeClr val="tx2"/>
                </a:solidFill>
              </a:rPr>
              <a:t>China, France, Germany, the Russian Federation, the United Kingdom, the United States </a:t>
            </a:r>
            <a:r>
              <a:rPr lang="en-GB" sz="1800" dirty="0" smtClean="0">
                <a:solidFill>
                  <a:schemeClr val="tx2"/>
                </a:solidFill>
              </a:rPr>
              <a:t>and </a:t>
            </a:r>
            <a:r>
              <a:rPr lang="en-GB" sz="1800" b="1" dirty="0" smtClean="0">
                <a:solidFill>
                  <a:schemeClr val="tx2"/>
                </a:solidFill>
              </a:rPr>
              <a:t>Iran</a:t>
            </a:r>
            <a:r>
              <a:rPr lang="en-GB" sz="1800" dirty="0" smtClean="0">
                <a:solidFill>
                  <a:schemeClr val="tx2"/>
                </a:solidFill>
              </a:rPr>
              <a:t> will review proposals.</a:t>
            </a:r>
          </a:p>
          <a:p>
            <a:pPr marL="0" indent="0">
              <a:buNone/>
            </a:pPr>
            <a:endParaRPr lang="en-GB" sz="18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tx2"/>
                </a:solidFill>
              </a:rPr>
              <a:t>Functions</a:t>
            </a:r>
          </a:p>
          <a:p>
            <a:r>
              <a:rPr lang="en-US" sz="1800" dirty="0" smtClean="0">
                <a:solidFill>
                  <a:schemeClr val="tx2"/>
                </a:solidFill>
              </a:rPr>
              <a:t>Review </a:t>
            </a:r>
            <a:r>
              <a:rPr lang="en-US" sz="1800" dirty="0">
                <a:solidFill>
                  <a:schemeClr val="tx2"/>
                </a:solidFill>
              </a:rPr>
              <a:t>and decide on proposals for </a:t>
            </a:r>
            <a:r>
              <a:rPr lang="en-US" sz="1800" b="1" dirty="0">
                <a:solidFill>
                  <a:schemeClr val="tx2"/>
                </a:solidFill>
              </a:rPr>
              <a:t>nuclear-related </a:t>
            </a:r>
            <a:r>
              <a:rPr lang="en-US" sz="1800" b="1" dirty="0" smtClean="0">
                <a:solidFill>
                  <a:schemeClr val="tx2"/>
                </a:solidFill>
              </a:rPr>
              <a:t>transfers</a:t>
            </a:r>
            <a:r>
              <a:rPr lang="en-US" sz="1800" dirty="0" smtClean="0">
                <a:solidFill>
                  <a:schemeClr val="tx2"/>
                </a:solidFill>
              </a:rPr>
              <a:t> and activities</a:t>
            </a:r>
            <a:r>
              <a:rPr lang="en-US" sz="1800" b="1" dirty="0" smtClean="0">
                <a:solidFill>
                  <a:schemeClr val="tx2"/>
                </a:solidFill>
              </a:rPr>
              <a:t>.</a:t>
            </a:r>
            <a:endParaRPr lang="de-DE" sz="1800" dirty="0" smtClean="0">
              <a:solidFill>
                <a:schemeClr val="tx2"/>
              </a:solidFill>
            </a:endParaRPr>
          </a:p>
          <a:p>
            <a:r>
              <a:rPr lang="en-GB" sz="1800" b="1" dirty="0" smtClean="0">
                <a:solidFill>
                  <a:schemeClr val="tx2"/>
                </a:solidFill>
              </a:rPr>
              <a:t>Report </a:t>
            </a:r>
            <a:r>
              <a:rPr lang="en-GB" sz="1800" b="1" dirty="0">
                <a:solidFill>
                  <a:schemeClr val="tx2"/>
                </a:solidFill>
              </a:rPr>
              <a:t>to the Security Council </a:t>
            </a:r>
            <a:r>
              <a:rPr lang="en-GB" sz="1800" dirty="0">
                <a:solidFill>
                  <a:schemeClr val="tx2"/>
                </a:solidFill>
              </a:rPr>
              <a:t>every six months on the status of the Procurement Working Group’s decisions and on any further implementation </a:t>
            </a:r>
            <a:r>
              <a:rPr lang="en-GB" sz="1800" dirty="0" smtClean="0">
                <a:solidFill>
                  <a:schemeClr val="tx2"/>
                </a:solidFill>
              </a:rPr>
              <a:t>issues.</a:t>
            </a:r>
          </a:p>
          <a:p>
            <a:r>
              <a:rPr lang="en-GB" sz="1800" dirty="0">
                <a:solidFill>
                  <a:schemeClr val="tx2"/>
                </a:solidFill>
              </a:rPr>
              <a:t>F</a:t>
            </a:r>
            <a:r>
              <a:rPr lang="en-GB" sz="1800" dirty="0" smtClean="0">
                <a:solidFill>
                  <a:schemeClr val="tx2"/>
                </a:solidFill>
              </a:rPr>
              <a:t>ormulate </a:t>
            </a:r>
            <a:r>
              <a:rPr lang="en-GB" sz="1800" dirty="0">
                <a:solidFill>
                  <a:schemeClr val="tx2"/>
                </a:solidFill>
              </a:rPr>
              <a:t>and update as required </a:t>
            </a:r>
            <a:r>
              <a:rPr lang="en-GB" sz="1800" b="1" dirty="0">
                <a:solidFill>
                  <a:schemeClr val="tx2"/>
                </a:solidFill>
              </a:rPr>
              <a:t>guidelines on the procurement channel</a:t>
            </a:r>
            <a:r>
              <a:rPr lang="en-GB" sz="1800" dirty="0">
                <a:solidFill>
                  <a:schemeClr val="tx2"/>
                </a:solidFill>
              </a:rPr>
              <a:t>, which will be provided to the Security Council for publication on the UN </a:t>
            </a:r>
            <a:r>
              <a:rPr lang="en-GB" sz="1800" dirty="0" smtClean="0">
                <a:solidFill>
                  <a:schemeClr val="tx2"/>
                </a:solidFill>
              </a:rPr>
              <a:t>website.</a:t>
            </a:r>
          </a:p>
          <a:p>
            <a:r>
              <a:rPr lang="en-GB" sz="1800" dirty="0" smtClean="0">
                <a:solidFill>
                  <a:schemeClr val="tx2"/>
                </a:solidFill>
              </a:rPr>
              <a:t>Endeavour </a:t>
            </a:r>
            <a:r>
              <a:rPr lang="en-GB" sz="1800" dirty="0">
                <a:solidFill>
                  <a:schemeClr val="tx2"/>
                </a:solidFill>
              </a:rPr>
              <a:t>to respond to </a:t>
            </a:r>
            <a:r>
              <a:rPr lang="en-GB" sz="1800" b="1" dirty="0">
                <a:solidFill>
                  <a:schemeClr val="tx2"/>
                </a:solidFill>
              </a:rPr>
              <a:t>requests for guidance </a:t>
            </a:r>
            <a:r>
              <a:rPr lang="en-GB" sz="1800" dirty="0">
                <a:solidFill>
                  <a:schemeClr val="tx2"/>
                </a:solidFill>
              </a:rPr>
              <a:t>from third parties, as communicated by the Coordinator, within 9 working </a:t>
            </a:r>
            <a:r>
              <a:rPr lang="en-GB" sz="1800" dirty="0" smtClean="0">
                <a:solidFill>
                  <a:schemeClr val="tx2"/>
                </a:solidFill>
              </a:rPr>
              <a:t>days.</a:t>
            </a:r>
          </a:p>
          <a:p>
            <a:r>
              <a:rPr lang="en-GB" sz="1800" dirty="0" smtClean="0">
                <a:solidFill>
                  <a:schemeClr val="tx2"/>
                </a:solidFill>
              </a:rPr>
              <a:t>Provide </a:t>
            </a:r>
            <a:r>
              <a:rPr lang="en-GB" sz="1800" dirty="0">
                <a:solidFill>
                  <a:schemeClr val="tx2"/>
                </a:solidFill>
              </a:rPr>
              <a:t>expertise to the exporting </a:t>
            </a:r>
            <a:r>
              <a:rPr lang="en-GB" sz="1800" dirty="0" smtClean="0">
                <a:solidFill>
                  <a:schemeClr val="tx2"/>
                </a:solidFill>
              </a:rPr>
              <a:t>state on </a:t>
            </a:r>
            <a:r>
              <a:rPr lang="en-GB" sz="1800" b="1" dirty="0" smtClean="0">
                <a:solidFill>
                  <a:schemeClr val="tx2"/>
                </a:solidFill>
              </a:rPr>
              <a:t>end-use verification.</a:t>
            </a:r>
            <a:endParaRPr lang="en-GB" sz="1800" b="1" dirty="0">
              <a:solidFill>
                <a:schemeClr val="tx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 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RELEX, Brussels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C3F1-5E10-449D-BC8E-5A1EA77A8640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149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3800" b="1" dirty="0" smtClean="0">
                <a:solidFill>
                  <a:schemeClr val="tx2"/>
                </a:solidFill>
              </a:rPr>
              <a:t>What does the Procurement Channel cover?</a:t>
            </a:r>
          </a:p>
          <a:p>
            <a:pPr marL="0" indent="0">
              <a:buNone/>
            </a:pPr>
            <a:endParaRPr lang="en-GB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2900" dirty="0">
                <a:solidFill>
                  <a:schemeClr val="tx2"/>
                </a:solidFill>
              </a:rPr>
              <a:t>The procurement channel generally covers:</a:t>
            </a:r>
            <a:endParaRPr lang="de-DE" sz="29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2900" dirty="0">
                <a:solidFill>
                  <a:schemeClr val="tx2"/>
                </a:solidFill>
              </a:rPr>
              <a:t> </a:t>
            </a:r>
            <a:endParaRPr lang="de-DE" sz="29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2900" dirty="0">
                <a:solidFill>
                  <a:schemeClr val="tx2"/>
                </a:solidFill>
              </a:rPr>
              <a:t>(1) The supply, sale or transfer of </a:t>
            </a:r>
            <a:r>
              <a:rPr lang="en-GB" sz="2900" b="1" dirty="0">
                <a:solidFill>
                  <a:schemeClr val="tx2"/>
                </a:solidFill>
              </a:rPr>
              <a:t>nuclear and dual-use items</a:t>
            </a:r>
            <a:r>
              <a:rPr lang="en-GB" sz="2900" dirty="0">
                <a:solidFill>
                  <a:schemeClr val="tx2"/>
                </a:solidFill>
              </a:rPr>
              <a:t>, materials, equipment, goods, and technology (set out in </a:t>
            </a:r>
            <a:r>
              <a:rPr lang="en-GB" sz="2900" b="1" dirty="0">
                <a:solidFill>
                  <a:schemeClr val="tx2"/>
                </a:solidFill>
              </a:rPr>
              <a:t>INFCIRC/254/Rev.12/Part 1 </a:t>
            </a:r>
            <a:r>
              <a:rPr lang="en-GB" sz="2900" dirty="0">
                <a:solidFill>
                  <a:schemeClr val="tx2"/>
                </a:solidFill>
              </a:rPr>
              <a:t>and </a:t>
            </a:r>
            <a:r>
              <a:rPr lang="en-GB" sz="2900" b="1" dirty="0">
                <a:solidFill>
                  <a:schemeClr val="tx2"/>
                </a:solidFill>
              </a:rPr>
              <a:t>INFCIRC/254/Rev.9/Part 2</a:t>
            </a:r>
            <a:r>
              <a:rPr lang="en-GB" sz="2900" dirty="0">
                <a:solidFill>
                  <a:schemeClr val="tx2"/>
                </a:solidFill>
              </a:rPr>
              <a:t> </a:t>
            </a:r>
            <a:r>
              <a:rPr lang="en-GB" sz="2900" dirty="0" smtClean="0">
                <a:solidFill>
                  <a:schemeClr val="tx2"/>
                </a:solidFill>
              </a:rPr>
              <a:t>for </a:t>
            </a:r>
            <a:r>
              <a:rPr lang="en-GB" sz="2900" dirty="0">
                <a:solidFill>
                  <a:schemeClr val="tx2"/>
                </a:solidFill>
              </a:rPr>
              <a:t>nuclear and non-nuclear civilian end-uses, as well as any further items if the relevant State determines that they could contribute to activities inconsistent with the JCPOA).</a:t>
            </a:r>
            <a:endParaRPr lang="de-DE" sz="2900" dirty="0">
              <a:solidFill>
                <a:schemeClr val="tx2"/>
              </a:solidFill>
            </a:endParaRPr>
          </a:p>
          <a:p>
            <a:endParaRPr lang="de-DE" sz="29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2900" dirty="0">
                <a:solidFill>
                  <a:schemeClr val="tx2"/>
                </a:solidFill>
              </a:rPr>
              <a:t>(2) The provision to Iran of </a:t>
            </a:r>
            <a:r>
              <a:rPr lang="en-GB" sz="2900" b="1" dirty="0">
                <a:solidFill>
                  <a:schemeClr val="tx2"/>
                </a:solidFill>
              </a:rPr>
              <a:t>assistance or services related to </a:t>
            </a:r>
            <a:r>
              <a:rPr lang="en-GB" sz="2900" dirty="0">
                <a:solidFill>
                  <a:schemeClr val="tx2"/>
                </a:solidFill>
              </a:rPr>
              <a:t>the supply, sale, transfer, manufacture, or use of </a:t>
            </a:r>
            <a:r>
              <a:rPr lang="en-GB" sz="2900" b="1" dirty="0">
                <a:solidFill>
                  <a:schemeClr val="tx2"/>
                </a:solidFill>
              </a:rPr>
              <a:t>nuclear and dual-use goods </a:t>
            </a:r>
            <a:r>
              <a:rPr lang="en-GB" sz="2900" dirty="0">
                <a:solidFill>
                  <a:schemeClr val="tx2"/>
                </a:solidFill>
              </a:rPr>
              <a:t>(e.g. technical assistance or training, financial assistance, investment, brokering).</a:t>
            </a:r>
            <a:endParaRPr lang="de-DE" sz="2900" dirty="0">
              <a:solidFill>
                <a:schemeClr val="tx2"/>
              </a:solidFill>
            </a:endParaRPr>
          </a:p>
          <a:p>
            <a:endParaRPr lang="de-DE" sz="29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2900" dirty="0" smtClean="0">
                <a:solidFill>
                  <a:schemeClr val="tx2"/>
                </a:solidFill>
              </a:rPr>
              <a:t>(3</a:t>
            </a:r>
            <a:r>
              <a:rPr lang="en-GB" sz="2900" dirty="0">
                <a:solidFill>
                  <a:schemeClr val="tx2"/>
                </a:solidFill>
              </a:rPr>
              <a:t>) The acquisition by Iran of an interest in certain commercial nuclear-related activity in another State and related investments. </a:t>
            </a:r>
            <a:endParaRPr lang="de-DE" sz="29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2900" dirty="0">
                <a:solidFill>
                  <a:schemeClr val="tx2"/>
                </a:solidFill>
              </a:rPr>
              <a:t> </a:t>
            </a:r>
            <a:endParaRPr lang="de-DE" sz="29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2900" dirty="0">
                <a:solidFill>
                  <a:schemeClr val="tx2"/>
                </a:solidFill>
              </a:rPr>
              <a:t>See Annex B of Security Council Resolution 2231 and paragraph 6.1 of Annex IV of the JCPOA for more </a:t>
            </a:r>
            <a:r>
              <a:rPr lang="en-GB" sz="2900" dirty="0" smtClean="0">
                <a:solidFill>
                  <a:schemeClr val="tx2"/>
                </a:solidFill>
              </a:rPr>
              <a:t>detail, including certain exemptions as set out therein.</a:t>
            </a:r>
            <a:endParaRPr lang="de-DE" sz="2900" dirty="0">
              <a:solidFill>
                <a:schemeClr val="tx2"/>
              </a:solidFill>
            </a:endParaRPr>
          </a:p>
          <a:p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 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RELEX, Brussels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C3F1-5E10-449D-BC8E-5A1EA77A864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93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6000" b="1" dirty="0" smtClean="0">
                <a:solidFill>
                  <a:schemeClr val="tx2"/>
                </a:solidFill>
              </a:rPr>
              <a:t>Exceptions:</a:t>
            </a:r>
          </a:p>
          <a:p>
            <a:pPr marL="0" indent="0">
              <a:buNone/>
            </a:pPr>
            <a:endParaRPr lang="en-GB" sz="26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4500" dirty="0">
                <a:solidFill>
                  <a:schemeClr val="tx2"/>
                </a:solidFill>
              </a:rPr>
              <a:t>Exceptions to </a:t>
            </a:r>
            <a:r>
              <a:rPr lang="en-GB" sz="4500" dirty="0" smtClean="0">
                <a:solidFill>
                  <a:schemeClr val="tx2"/>
                </a:solidFill>
              </a:rPr>
              <a:t>the Procurement Channel are </a:t>
            </a:r>
            <a:r>
              <a:rPr lang="en-GB" sz="4500" dirty="0">
                <a:solidFill>
                  <a:schemeClr val="tx2"/>
                </a:solidFill>
              </a:rPr>
              <a:t>set out in detail in Annex B of Security Council Resolution </a:t>
            </a:r>
            <a:r>
              <a:rPr lang="en-GB" sz="4500" dirty="0" smtClean="0">
                <a:solidFill>
                  <a:schemeClr val="tx2"/>
                </a:solidFill>
              </a:rPr>
              <a:t>2231 and cover</a:t>
            </a:r>
            <a:r>
              <a:rPr lang="en-US" sz="4500" dirty="0" smtClean="0">
                <a:solidFill>
                  <a:schemeClr val="tx2"/>
                </a:solidFill>
              </a:rPr>
              <a:t>: </a:t>
            </a:r>
          </a:p>
          <a:p>
            <a:pPr marL="0" indent="0">
              <a:buNone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514350" indent="-514350">
              <a:buAutoNum type="alphaLcParenBoth"/>
            </a:pPr>
            <a:r>
              <a:rPr lang="en-GB" sz="4500" dirty="0" smtClean="0">
                <a:solidFill>
                  <a:schemeClr val="tx2"/>
                </a:solidFill>
              </a:rPr>
              <a:t>equipment </a:t>
            </a:r>
            <a:r>
              <a:rPr lang="en-GB" sz="4500" dirty="0">
                <a:solidFill>
                  <a:schemeClr val="tx2"/>
                </a:solidFill>
              </a:rPr>
              <a:t>covered by B.1 of INFCIRC/254/Rev.12/Part 1 when such </a:t>
            </a:r>
            <a:r>
              <a:rPr lang="en-GB" sz="4500" b="1" dirty="0">
                <a:solidFill>
                  <a:schemeClr val="tx2"/>
                </a:solidFill>
              </a:rPr>
              <a:t>equipment</a:t>
            </a:r>
            <a:r>
              <a:rPr lang="en-GB" sz="4500" dirty="0">
                <a:solidFill>
                  <a:schemeClr val="tx2"/>
                </a:solidFill>
              </a:rPr>
              <a:t> is for </a:t>
            </a:r>
            <a:r>
              <a:rPr lang="en-GB" sz="4500" b="1" dirty="0">
                <a:solidFill>
                  <a:schemeClr val="tx2"/>
                </a:solidFill>
              </a:rPr>
              <a:t>light water </a:t>
            </a:r>
            <a:r>
              <a:rPr lang="en-GB" sz="4500" b="1" dirty="0" smtClean="0">
                <a:solidFill>
                  <a:schemeClr val="tx2"/>
                </a:solidFill>
              </a:rPr>
              <a:t>reactors</a:t>
            </a:r>
            <a:r>
              <a:rPr lang="en-GB" sz="4500" dirty="0" smtClean="0">
                <a:solidFill>
                  <a:schemeClr val="tx2"/>
                </a:solidFill>
              </a:rPr>
              <a:t>;</a:t>
            </a:r>
          </a:p>
          <a:p>
            <a:pPr marL="514350" indent="-514350">
              <a:buAutoNum type="alphaLcParenBoth"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514350" indent="-514350">
              <a:buAutoNum type="alphaLcParenBoth"/>
            </a:pPr>
            <a:r>
              <a:rPr lang="en-GB" sz="4500" dirty="0" smtClean="0">
                <a:solidFill>
                  <a:schemeClr val="tx2"/>
                </a:solidFill>
              </a:rPr>
              <a:t>low-enriched </a:t>
            </a:r>
            <a:r>
              <a:rPr lang="en-GB" sz="4500" dirty="0">
                <a:solidFill>
                  <a:schemeClr val="tx2"/>
                </a:solidFill>
              </a:rPr>
              <a:t>uranium covered by A.1.2 of INFCIRC/254/Rev.12/Part 1 when it is incorporated in assembled </a:t>
            </a:r>
            <a:r>
              <a:rPr lang="en-GB" sz="4500" b="1" dirty="0">
                <a:solidFill>
                  <a:schemeClr val="tx2"/>
                </a:solidFill>
              </a:rPr>
              <a:t>nuclear fuel elements </a:t>
            </a:r>
            <a:r>
              <a:rPr lang="en-GB" sz="4500" dirty="0">
                <a:solidFill>
                  <a:schemeClr val="tx2"/>
                </a:solidFill>
              </a:rPr>
              <a:t>for such </a:t>
            </a:r>
            <a:r>
              <a:rPr lang="en-GB" sz="4500" dirty="0" smtClean="0">
                <a:solidFill>
                  <a:schemeClr val="tx2"/>
                </a:solidFill>
              </a:rPr>
              <a:t>reactors;</a:t>
            </a:r>
          </a:p>
          <a:p>
            <a:pPr marL="514350" indent="-514350">
              <a:buAutoNum type="alphaLcParenBoth"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514350" indent="-514350">
              <a:buAutoNum type="alphaLcParenBoth"/>
            </a:pPr>
            <a:r>
              <a:rPr lang="en-GB" sz="4500" dirty="0" smtClean="0">
                <a:solidFill>
                  <a:schemeClr val="tx2"/>
                </a:solidFill>
              </a:rPr>
              <a:t>items</a:t>
            </a:r>
            <a:r>
              <a:rPr lang="en-GB" sz="4500" dirty="0">
                <a:solidFill>
                  <a:schemeClr val="tx2"/>
                </a:solidFill>
              </a:rPr>
              <a:t>, materials, equipment, goods and technology set out in INFCIRC/254/Rev.9/</a:t>
            </a:r>
            <a:r>
              <a:rPr lang="en-GB" sz="4500" b="1" dirty="0">
                <a:solidFill>
                  <a:schemeClr val="tx2"/>
                </a:solidFill>
              </a:rPr>
              <a:t>Part 2 </a:t>
            </a:r>
            <a:r>
              <a:rPr lang="en-GB" sz="4500" dirty="0">
                <a:solidFill>
                  <a:schemeClr val="tx2"/>
                </a:solidFill>
              </a:rPr>
              <a:t>only when for exclusive use in light water </a:t>
            </a:r>
            <a:r>
              <a:rPr lang="en-GB" sz="4500" dirty="0" smtClean="0">
                <a:solidFill>
                  <a:schemeClr val="tx2"/>
                </a:solidFill>
              </a:rPr>
              <a:t>reactors;</a:t>
            </a:r>
          </a:p>
          <a:p>
            <a:pPr marL="514350" indent="-514350">
              <a:buAutoNum type="alphaLcParenBoth"/>
            </a:pPr>
            <a:endParaRPr lang="en-GB" sz="3800" dirty="0" smtClean="0">
              <a:solidFill>
                <a:schemeClr val="tx2"/>
              </a:solidFill>
            </a:endParaRPr>
          </a:p>
          <a:p>
            <a:pPr marL="514350" indent="-514350">
              <a:buAutoNum type="alphaLcParenBoth"/>
            </a:pPr>
            <a:r>
              <a:rPr lang="en-GB" sz="4500" dirty="0" smtClean="0">
                <a:solidFill>
                  <a:schemeClr val="tx2"/>
                </a:solidFill>
              </a:rPr>
              <a:t>goods</a:t>
            </a:r>
            <a:r>
              <a:rPr lang="en-GB" sz="4500" dirty="0">
                <a:solidFill>
                  <a:schemeClr val="tx2"/>
                </a:solidFill>
              </a:rPr>
              <a:t>, technology and services directly related to the necessary modification of two cascades at the </a:t>
            </a:r>
            <a:r>
              <a:rPr lang="en-GB" sz="4500" b="1" dirty="0" err="1">
                <a:solidFill>
                  <a:schemeClr val="tx2"/>
                </a:solidFill>
              </a:rPr>
              <a:t>Fordow</a:t>
            </a:r>
            <a:r>
              <a:rPr lang="en-GB" sz="4500" dirty="0">
                <a:solidFill>
                  <a:schemeClr val="tx2"/>
                </a:solidFill>
              </a:rPr>
              <a:t> facility for </a:t>
            </a:r>
            <a:r>
              <a:rPr lang="en-GB" sz="4500" b="1" dirty="0">
                <a:solidFill>
                  <a:schemeClr val="tx2"/>
                </a:solidFill>
              </a:rPr>
              <a:t>stable isotope production</a:t>
            </a:r>
            <a:r>
              <a:rPr lang="en-GB" sz="4500" dirty="0">
                <a:solidFill>
                  <a:schemeClr val="tx2"/>
                </a:solidFill>
              </a:rPr>
              <a:t>, </a:t>
            </a:r>
            <a:endParaRPr lang="en-GB" sz="4500" dirty="0" smtClean="0">
              <a:solidFill>
                <a:schemeClr val="tx2"/>
              </a:solidFill>
            </a:endParaRPr>
          </a:p>
          <a:p>
            <a:pPr marL="514350" indent="-514350">
              <a:buAutoNum type="alphaLcParenBoth"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514350" indent="-514350">
              <a:buAutoNum type="alphaLcParenBoth"/>
            </a:pPr>
            <a:r>
              <a:rPr lang="en-GB" sz="4500" dirty="0" smtClean="0">
                <a:solidFill>
                  <a:schemeClr val="tx2"/>
                </a:solidFill>
              </a:rPr>
              <a:t>goods</a:t>
            </a:r>
            <a:r>
              <a:rPr lang="en-GB" sz="4500" dirty="0">
                <a:solidFill>
                  <a:schemeClr val="tx2"/>
                </a:solidFill>
              </a:rPr>
              <a:t>, technology and services directly related to the </a:t>
            </a:r>
            <a:r>
              <a:rPr lang="en-GB" sz="4500" b="1" dirty="0">
                <a:solidFill>
                  <a:schemeClr val="tx2"/>
                </a:solidFill>
              </a:rPr>
              <a:t>export of Iran’s enriched uranium</a:t>
            </a:r>
            <a:r>
              <a:rPr lang="en-GB" sz="4500" dirty="0">
                <a:solidFill>
                  <a:schemeClr val="tx2"/>
                </a:solidFill>
              </a:rPr>
              <a:t> in excess of 300kg in return for natural uranium; </a:t>
            </a:r>
            <a:r>
              <a:rPr lang="en-GB" sz="4500" dirty="0" smtClean="0">
                <a:solidFill>
                  <a:schemeClr val="tx2"/>
                </a:solidFill>
              </a:rPr>
              <a:t>and</a:t>
            </a:r>
          </a:p>
          <a:p>
            <a:pPr marL="514350" indent="-514350">
              <a:buAutoNum type="alphaLcParenBoth"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514350" indent="-514350">
              <a:buAutoNum type="alphaLcParenBoth"/>
            </a:pPr>
            <a:r>
              <a:rPr lang="en-GB" sz="4500" dirty="0" smtClean="0">
                <a:solidFill>
                  <a:schemeClr val="tx2"/>
                </a:solidFill>
              </a:rPr>
              <a:t>goods</a:t>
            </a:r>
            <a:r>
              <a:rPr lang="en-GB" sz="4500" dirty="0">
                <a:solidFill>
                  <a:schemeClr val="tx2"/>
                </a:solidFill>
              </a:rPr>
              <a:t>, technology and services directly related to the </a:t>
            </a:r>
            <a:r>
              <a:rPr lang="en-GB" sz="4500" b="1" dirty="0">
                <a:solidFill>
                  <a:schemeClr val="tx2"/>
                </a:solidFill>
              </a:rPr>
              <a:t>modernization of the Arak</a:t>
            </a:r>
            <a:r>
              <a:rPr lang="en-GB" sz="4500" dirty="0">
                <a:solidFill>
                  <a:schemeClr val="tx2"/>
                </a:solidFill>
              </a:rPr>
              <a:t> reactor based on the agreed conceptual design and, subsequently, on the agreed final design of such reactor</a:t>
            </a:r>
            <a:r>
              <a:rPr lang="en-GB" sz="45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GB" sz="2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4500" dirty="0" smtClean="0">
                <a:solidFill>
                  <a:schemeClr val="tx2"/>
                </a:solidFill>
              </a:rPr>
              <a:t>As </a:t>
            </a:r>
            <a:r>
              <a:rPr lang="en-GB" sz="4500" dirty="0">
                <a:solidFill>
                  <a:schemeClr val="tx2"/>
                </a:solidFill>
              </a:rPr>
              <a:t>set out in detail in Annex B of Security Council Resolution 2231, other requirements, such as pre-notification to the Security Council and/or the Joint Commission, must however be </a:t>
            </a:r>
            <a:r>
              <a:rPr lang="en-GB" sz="4500" dirty="0" smtClean="0">
                <a:solidFill>
                  <a:schemeClr val="tx2"/>
                </a:solidFill>
              </a:rPr>
              <a:t>fulfilled.</a:t>
            </a:r>
            <a:endParaRPr lang="de-DE" sz="4500" dirty="0">
              <a:solidFill>
                <a:schemeClr val="tx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 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RELEX, Brussels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C3F1-5E10-449D-BC8E-5A1EA77A864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517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3776897" y="1592138"/>
            <a:ext cx="1368152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dirty="0" smtClean="0">
                <a:solidFill>
                  <a:schemeClr val="tx2"/>
                </a:solidFill>
              </a:rPr>
              <a:t>Additional </a:t>
            </a:r>
            <a:r>
              <a:rPr lang="de-DE" dirty="0" err="1" smtClean="0">
                <a:solidFill>
                  <a:schemeClr val="tx2"/>
                </a:solidFill>
              </a:rPr>
              <a:t>Documents</a:t>
            </a:r>
            <a:endParaRPr lang="de-DE" dirty="0" smtClean="0">
              <a:solidFill>
                <a:schemeClr val="tx2"/>
              </a:solidFill>
            </a:endParaRPr>
          </a:p>
          <a:p>
            <a:pPr algn="ctr"/>
            <a:endParaRPr lang="de-DE" dirty="0">
              <a:solidFill>
                <a:schemeClr val="tx2"/>
              </a:solidFill>
            </a:endParaRPr>
          </a:p>
          <a:p>
            <a:r>
              <a:rPr lang="de-DE" sz="1400" dirty="0" smtClean="0">
                <a:solidFill>
                  <a:schemeClr val="tx2"/>
                </a:solidFill>
              </a:rPr>
              <a:t>e.g. </a:t>
            </a:r>
            <a:r>
              <a:rPr lang="de-DE" sz="1400" dirty="0" err="1" smtClean="0">
                <a:solidFill>
                  <a:schemeClr val="tx2"/>
                </a:solidFill>
              </a:rPr>
              <a:t>technical</a:t>
            </a:r>
            <a:r>
              <a:rPr lang="de-DE" sz="1400" dirty="0" smtClean="0">
                <a:solidFill>
                  <a:schemeClr val="tx2"/>
                </a:solidFill>
              </a:rPr>
              <a:t> </a:t>
            </a:r>
            <a:r>
              <a:rPr lang="de-DE" sz="1400" dirty="0" err="1" smtClean="0">
                <a:solidFill>
                  <a:schemeClr val="tx2"/>
                </a:solidFill>
              </a:rPr>
              <a:t>documentation</a:t>
            </a:r>
            <a:r>
              <a:rPr lang="de-DE" sz="1400" dirty="0" smtClean="0">
                <a:solidFill>
                  <a:schemeClr val="tx2"/>
                </a:solidFill>
              </a:rPr>
              <a:t> …</a:t>
            </a:r>
            <a:endParaRPr lang="de-DE" sz="1400" dirty="0">
              <a:solidFill>
                <a:schemeClr val="tx2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624497" y="1439738"/>
            <a:ext cx="1368152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dirty="0" smtClean="0">
                <a:solidFill>
                  <a:schemeClr val="tx2"/>
                </a:solidFill>
              </a:rPr>
              <a:t>Additional </a:t>
            </a:r>
            <a:r>
              <a:rPr lang="de-DE" dirty="0" err="1" smtClean="0">
                <a:solidFill>
                  <a:schemeClr val="tx2"/>
                </a:solidFill>
              </a:rPr>
              <a:t>Documents</a:t>
            </a:r>
            <a:endParaRPr lang="de-DE" dirty="0" smtClean="0">
              <a:solidFill>
                <a:schemeClr val="tx2"/>
              </a:solidFill>
            </a:endParaRPr>
          </a:p>
          <a:p>
            <a:pPr algn="ctr"/>
            <a:endParaRPr lang="de-DE" dirty="0">
              <a:solidFill>
                <a:schemeClr val="tx2"/>
              </a:solidFill>
            </a:endParaRPr>
          </a:p>
          <a:p>
            <a:r>
              <a:rPr lang="de-DE" sz="1400" dirty="0" smtClean="0">
                <a:solidFill>
                  <a:schemeClr val="tx2"/>
                </a:solidFill>
              </a:rPr>
              <a:t>e.g. </a:t>
            </a:r>
            <a:r>
              <a:rPr lang="de-DE" sz="1400" dirty="0" err="1" smtClean="0">
                <a:solidFill>
                  <a:schemeClr val="tx2"/>
                </a:solidFill>
              </a:rPr>
              <a:t>technical</a:t>
            </a:r>
            <a:r>
              <a:rPr lang="de-DE" sz="1400" dirty="0" smtClean="0">
                <a:solidFill>
                  <a:schemeClr val="tx2"/>
                </a:solidFill>
              </a:rPr>
              <a:t> </a:t>
            </a:r>
            <a:r>
              <a:rPr lang="de-DE" sz="1400" dirty="0" err="1" smtClean="0">
                <a:solidFill>
                  <a:schemeClr val="tx2"/>
                </a:solidFill>
              </a:rPr>
              <a:t>documentation</a:t>
            </a:r>
            <a:r>
              <a:rPr lang="de-DE" sz="1400" dirty="0" smtClean="0">
                <a:solidFill>
                  <a:schemeClr val="tx2"/>
                </a:solidFill>
              </a:rPr>
              <a:t> …</a:t>
            </a:r>
            <a:endParaRPr lang="de-DE" sz="1400" dirty="0">
              <a:solidFill>
                <a:schemeClr val="tx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76243"/>
            <a:ext cx="2133600" cy="365125"/>
          </a:xfrm>
        </p:spPr>
        <p:txBody>
          <a:bodyPr/>
          <a:lstStyle/>
          <a:p>
            <a:r>
              <a:rPr lang="de-DE" smtClean="0"/>
              <a:t>February  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r>
              <a:rPr lang="en-US" smtClean="0"/>
              <a:t>RELEX, Brussels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C3F1-5E10-449D-BC8E-5A1EA77A8640}" type="slidenum">
              <a:rPr lang="de-DE" smtClean="0"/>
              <a:t>6</a:t>
            </a:fld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67544" y="1291708"/>
            <a:ext cx="1368152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dirty="0" err="1" smtClean="0">
                <a:solidFill>
                  <a:schemeClr val="tx2"/>
                </a:solidFill>
              </a:rPr>
              <a:t>Application</a:t>
            </a:r>
            <a:r>
              <a:rPr lang="de-DE" dirty="0" smtClean="0">
                <a:solidFill>
                  <a:schemeClr val="tx2"/>
                </a:solidFill>
              </a:rPr>
              <a:t> Form</a:t>
            </a:r>
          </a:p>
          <a:p>
            <a:pPr algn="ctr"/>
            <a:endParaRPr lang="de-DE" dirty="0">
              <a:solidFill>
                <a:schemeClr val="tx2"/>
              </a:solidFill>
            </a:endParaRPr>
          </a:p>
          <a:p>
            <a:r>
              <a:rPr lang="de-DE" sz="1400" dirty="0" err="1" smtClean="0">
                <a:solidFill>
                  <a:schemeClr val="tx2"/>
                </a:solidFill>
              </a:rPr>
              <a:t>filled</a:t>
            </a:r>
            <a:r>
              <a:rPr lang="de-DE" sz="1400" dirty="0" smtClean="0">
                <a:solidFill>
                  <a:schemeClr val="tx2"/>
                </a:solidFill>
              </a:rPr>
              <a:t> out </a:t>
            </a:r>
            <a:r>
              <a:rPr lang="de-DE" sz="1400" dirty="0" err="1" smtClean="0">
                <a:solidFill>
                  <a:schemeClr val="tx2"/>
                </a:solidFill>
              </a:rPr>
              <a:t>by</a:t>
            </a:r>
            <a:r>
              <a:rPr lang="de-DE" sz="1400" dirty="0" smtClean="0">
                <a:solidFill>
                  <a:schemeClr val="tx2"/>
                </a:solidFill>
              </a:rPr>
              <a:t> </a:t>
            </a:r>
            <a:r>
              <a:rPr lang="de-DE" sz="1400" dirty="0" err="1" smtClean="0">
                <a:solidFill>
                  <a:schemeClr val="tx2"/>
                </a:solidFill>
              </a:rPr>
              <a:t>proposing</a:t>
            </a:r>
            <a:r>
              <a:rPr lang="de-DE" sz="1400" dirty="0" smtClean="0">
                <a:solidFill>
                  <a:schemeClr val="tx2"/>
                </a:solidFill>
              </a:rPr>
              <a:t> State</a:t>
            </a:r>
            <a:endParaRPr lang="de-DE" sz="1400" dirty="0">
              <a:solidFill>
                <a:schemeClr val="tx2"/>
              </a:solidFill>
            </a:endParaRPr>
          </a:p>
        </p:txBody>
      </p:sp>
      <p:sp>
        <p:nvSpPr>
          <p:cNvPr id="8" name="Geschweifte Klammer rechts 7"/>
          <p:cNvSpPr/>
          <p:nvPr/>
        </p:nvSpPr>
        <p:spPr>
          <a:xfrm>
            <a:off x="5364088" y="1291708"/>
            <a:ext cx="576064" cy="4945604"/>
          </a:xfrm>
          <a:prstGeom prst="rightBrace">
            <a:avLst>
              <a:gd name="adj1" fmla="val 58037"/>
              <a:gd name="adj2" fmla="val 19371"/>
            </a:avLst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969305" y="1291708"/>
            <a:ext cx="1368152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dirty="0" smtClean="0">
                <a:solidFill>
                  <a:schemeClr val="tx2"/>
                </a:solidFill>
              </a:rPr>
              <a:t>End-</a:t>
            </a:r>
            <a:r>
              <a:rPr lang="de-DE" dirty="0" err="1" smtClean="0">
                <a:solidFill>
                  <a:schemeClr val="tx2"/>
                </a:solidFill>
              </a:rPr>
              <a:t>Use</a:t>
            </a:r>
            <a:r>
              <a:rPr lang="de-DE" dirty="0" smtClean="0">
                <a:solidFill>
                  <a:schemeClr val="tx2"/>
                </a:solidFill>
              </a:rPr>
              <a:t>-</a:t>
            </a:r>
            <a:r>
              <a:rPr lang="de-DE" dirty="0" err="1" smtClean="0">
                <a:solidFill>
                  <a:schemeClr val="tx2"/>
                </a:solidFill>
              </a:rPr>
              <a:t>Certification</a:t>
            </a:r>
            <a:endParaRPr lang="de-DE" dirty="0" smtClean="0">
              <a:solidFill>
                <a:schemeClr val="tx2"/>
              </a:solidFill>
            </a:endParaRPr>
          </a:p>
          <a:p>
            <a:pPr algn="ctr"/>
            <a:endParaRPr lang="de-DE" dirty="0">
              <a:solidFill>
                <a:schemeClr val="tx2"/>
              </a:solidFill>
            </a:endParaRPr>
          </a:p>
          <a:p>
            <a:r>
              <a:rPr lang="de-DE" sz="1400" dirty="0" err="1" smtClean="0">
                <a:solidFill>
                  <a:schemeClr val="tx2"/>
                </a:solidFill>
              </a:rPr>
              <a:t>issued</a:t>
            </a:r>
            <a:r>
              <a:rPr lang="de-DE" sz="1400" dirty="0" smtClean="0">
                <a:solidFill>
                  <a:schemeClr val="tx2"/>
                </a:solidFill>
              </a:rPr>
              <a:t> </a:t>
            </a:r>
            <a:r>
              <a:rPr lang="de-DE" sz="1400" dirty="0" err="1" smtClean="0">
                <a:solidFill>
                  <a:schemeClr val="tx2"/>
                </a:solidFill>
              </a:rPr>
              <a:t>by</a:t>
            </a:r>
            <a:r>
              <a:rPr lang="de-DE" sz="1400" dirty="0" smtClean="0">
                <a:solidFill>
                  <a:schemeClr val="tx2"/>
                </a:solidFill>
              </a:rPr>
              <a:t> AEOI </a:t>
            </a:r>
            <a:r>
              <a:rPr lang="de-DE" sz="1400" dirty="0" err="1" smtClean="0">
                <a:solidFill>
                  <a:schemeClr val="tx2"/>
                </a:solidFill>
              </a:rPr>
              <a:t>or</a:t>
            </a:r>
            <a:r>
              <a:rPr lang="de-DE" sz="1400" dirty="0" smtClean="0">
                <a:solidFill>
                  <a:schemeClr val="tx2"/>
                </a:solidFill>
              </a:rPr>
              <a:t> MOFA of Iran </a:t>
            </a:r>
            <a:endParaRPr lang="de-DE" sz="1400" dirty="0">
              <a:solidFill>
                <a:schemeClr val="tx2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472097" y="1287338"/>
            <a:ext cx="1368152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dirty="0" smtClean="0">
                <a:solidFill>
                  <a:schemeClr val="tx2"/>
                </a:solidFill>
              </a:rPr>
              <a:t>Additional </a:t>
            </a:r>
            <a:r>
              <a:rPr lang="de-DE" dirty="0" err="1" smtClean="0">
                <a:solidFill>
                  <a:schemeClr val="tx2"/>
                </a:solidFill>
              </a:rPr>
              <a:t>Documents</a:t>
            </a:r>
            <a:endParaRPr lang="de-DE" dirty="0" smtClean="0">
              <a:solidFill>
                <a:schemeClr val="tx2"/>
              </a:solidFill>
            </a:endParaRPr>
          </a:p>
          <a:p>
            <a:pPr algn="ctr"/>
            <a:endParaRPr lang="de-DE" dirty="0">
              <a:solidFill>
                <a:schemeClr val="tx2"/>
              </a:solidFill>
            </a:endParaRPr>
          </a:p>
          <a:p>
            <a:r>
              <a:rPr lang="de-DE" sz="1400" dirty="0" smtClean="0">
                <a:solidFill>
                  <a:schemeClr val="tx2"/>
                </a:solidFill>
              </a:rPr>
              <a:t>e.g. </a:t>
            </a:r>
            <a:r>
              <a:rPr lang="de-DE" sz="1400" dirty="0" err="1" smtClean="0">
                <a:solidFill>
                  <a:schemeClr val="tx2"/>
                </a:solidFill>
              </a:rPr>
              <a:t>technical</a:t>
            </a:r>
            <a:r>
              <a:rPr lang="de-DE" sz="1400" dirty="0" smtClean="0">
                <a:solidFill>
                  <a:schemeClr val="tx2"/>
                </a:solidFill>
              </a:rPr>
              <a:t> </a:t>
            </a:r>
            <a:r>
              <a:rPr lang="de-DE" sz="1400" dirty="0" err="1" smtClean="0">
                <a:solidFill>
                  <a:schemeClr val="tx2"/>
                </a:solidFill>
              </a:rPr>
              <a:t>documentation</a:t>
            </a:r>
            <a:r>
              <a:rPr lang="de-DE" sz="1400" dirty="0" smtClean="0">
                <a:solidFill>
                  <a:schemeClr val="tx2"/>
                </a:solidFill>
              </a:rPr>
              <a:t> …</a:t>
            </a:r>
            <a:endParaRPr lang="de-DE" sz="1400" dirty="0">
              <a:solidFill>
                <a:schemeClr val="tx2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23528" y="3501008"/>
            <a:ext cx="511256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Necessary supporting information </a:t>
            </a:r>
            <a:r>
              <a:rPr lang="en-GB" dirty="0" smtClean="0">
                <a:solidFill>
                  <a:schemeClr val="tx2"/>
                </a:solidFill>
              </a:rPr>
              <a:t>(Annex IV, 6.4.2):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(</a:t>
            </a:r>
            <a:r>
              <a:rPr lang="en-GB" dirty="0">
                <a:solidFill>
                  <a:schemeClr val="tx2"/>
                </a:solidFill>
              </a:rPr>
              <a:t>a) </a:t>
            </a:r>
            <a:r>
              <a:rPr lang="en-GB" dirty="0" smtClean="0">
                <a:solidFill>
                  <a:schemeClr val="tx2"/>
                </a:solidFill>
              </a:rPr>
              <a:t>description </a:t>
            </a:r>
            <a:r>
              <a:rPr lang="en-GB" dirty="0">
                <a:solidFill>
                  <a:schemeClr val="tx2"/>
                </a:solidFill>
              </a:rPr>
              <a:t>of the item; </a:t>
            </a:r>
            <a:endParaRPr lang="de-DE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(b) </a:t>
            </a:r>
            <a:r>
              <a:rPr lang="en-GB" dirty="0" smtClean="0">
                <a:solidFill>
                  <a:schemeClr val="tx2"/>
                </a:solidFill>
              </a:rPr>
              <a:t>exporting </a:t>
            </a:r>
            <a:r>
              <a:rPr lang="en-GB" dirty="0">
                <a:solidFill>
                  <a:schemeClr val="tx2"/>
                </a:solidFill>
              </a:rPr>
              <a:t>entity; </a:t>
            </a:r>
            <a:endParaRPr lang="de-DE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(c) </a:t>
            </a:r>
            <a:r>
              <a:rPr lang="en-GB" dirty="0" smtClean="0">
                <a:solidFill>
                  <a:schemeClr val="tx2"/>
                </a:solidFill>
              </a:rPr>
              <a:t>importing </a:t>
            </a:r>
            <a:r>
              <a:rPr lang="en-GB" dirty="0">
                <a:solidFill>
                  <a:schemeClr val="tx2"/>
                </a:solidFill>
              </a:rPr>
              <a:t>entity; </a:t>
            </a:r>
            <a:endParaRPr lang="de-DE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(d) </a:t>
            </a:r>
            <a:r>
              <a:rPr lang="en-GB" dirty="0" smtClean="0">
                <a:solidFill>
                  <a:schemeClr val="tx2"/>
                </a:solidFill>
              </a:rPr>
              <a:t>statement </a:t>
            </a:r>
            <a:r>
              <a:rPr lang="en-GB" dirty="0">
                <a:solidFill>
                  <a:schemeClr val="tx2"/>
                </a:solidFill>
              </a:rPr>
              <a:t>of the proposed end-use and end-use location, along with an end-use </a:t>
            </a:r>
            <a:r>
              <a:rPr lang="en-GB" dirty="0" smtClean="0">
                <a:solidFill>
                  <a:schemeClr val="tx2"/>
                </a:solidFill>
              </a:rPr>
              <a:t>certification; </a:t>
            </a:r>
          </a:p>
          <a:p>
            <a:endParaRPr lang="de-DE" sz="1200" dirty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(</a:t>
            </a:r>
            <a:r>
              <a:rPr lang="en-GB" dirty="0">
                <a:solidFill>
                  <a:schemeClr val="tx2"/>
                </a:solidFill>
              </a:rPr>
              <a:t>e) export license </a:t>
            </a:r>
            <a:r>
              <a:rPr lang="en-GB" dirty="0" smtClean="0">
                <a:solidFill>
                  <a:schemeClr val="tx2"/>
                </a:solidFill>
              </a:rPr>
              <a:t>number, if available*; </a:t>
            </a:r>
            <a:endParaRPr lang="de-DE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(f) contract date, if </a:t>
            </a:r>
            <a:r>
              <a:rPr lang="en-GB" dirty="0" smtClean="0">
                <a:solidFill>
                  <a:schemeClr val="tx2"/>
                </a:solidFill>
              </a:rPr>
              <a:t>available*; and </a:t>
            </a:r>
            <a:endParaRPr lang="de-DE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(g) details on </a:t>
            </a:r>
            <a:r>
              <a:rPr lang="en-GB" dirty="0" smtClean="0">
                <a:solidFill>
                  <a:schemeClr val="tx2"/>
                </a:solidFill>
              </a:rPr>
              <a:t>transportation, if available*. 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* to be submitted prior to shipment </a:t>
            </a:r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tx2"/>
                </a:solidFill>
              </a:rPr>
              <a:t>How do </a:t>
            </a:r>
            <a:r>
              <a:rPr lang="en-GB" sz="2400" b="1" dirty="0">
                <a:solidFill>
                  <a:schemeClr val="tx2"/>
                </a:solidFill>
              </a:rPr>
              <a:t>States submit a proposal under the Procurement Channel?</a:t>
            </a:r>
            <a:endParaRPr lang="de-DE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5940152" y="1268972"/>
            <a:ext cx="324576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tx2"/>
                </a:solidFill>
              </a:rPr>
              <a:t>Submission </a:t>
            </a:r>
            <a:r>
              <a:rPr lang="en-GB" b="1" dirty="0" smtClean="0">
                <a:solidFill>
                  <a:schemeClr val="tx2"/>
                </a:solidFill>
              </a:rPr>
              <a:t>by</a:t>
            </a:r>
            <a:r>
              <a:rPr lang="de-DE" b="1" dirty="0" smtClean="0">
                <a:solidFill>
                  <a:schemeClr val="tx2"/>
                </a:solidFill>
              </a:rPr>
              <a:t> </a:t>
            </a:r>
            <a:r>
              <a:rPr lang="en-GB" b="1" dirty="0" smtClean="0">
                <a:solidFill>
                  <a:schemeClr val="tx2"/>
                </a:solidFill>
              </a:rPr>
              <a:t>proposing State</a:t>
            </a:r>
          </a:p>
          <a:p>
            <a:r>
              <a:rPr lang="en-GB" b="1" dirty="0" smtClean="0">
                <a:solidFill>
                  <a:schemeClr val="tx2"/>
                </a:solidFill>
              </a:rPr>
              <a:t>via Email to the Security Council</a:t>
            </a:r>
          </a:p>
          <a:p>
            <a:endParaRPr lang="de-DE" dirty="0"/>
          </a:p>
          <a:p>
            <a:r>
              <a:rPr lang="en-GB" i="1" u="sng" dirty="0">
                <a:solidFill>
                  <a:schemeClr val="tx2"/>
                </a:solidFill>
                <a:hlinkClick r:id="rId2"/>
              </a:rPr>
              <a:t>SC-Resolution2231@un.org</a:t>
            </a:r>
            <a:endParaRPr lang="de-DE" dirty="0" smtClean="0"/>
          </a:p>
          <a:p>
            <a:endParaRPr lang="de-DE" dirty="0" smtClean="0"/>
          </a:p>
          <a:p>
            <a:r>
              <a:rPr lang="en-GB" b="1" dirty="0" smtClean="0">
                <a:solidFill>
                  <a:schemeClr val="tx2"/>
                </a:solidFill>
              </a:rPr>
              <a:t>Model application form </a:t>
            </a:r>
            <a:r>
              <a:rPr lang="en-GB" dirty="0" smtClean="0">
                <a:solidFill>
                  <a:schemeClr val="tx2"/>
                </a:solidFill>
              </a:rPr>
              <a:t>and </a:t>
            </a:r>
          </a:p>
          <a:p>
            <a:r>
              <a:rPr lang="en-GB" b="1" dirty="0" smtClean="0">
                <a:solidFill>
                  <a:schemeClr val="tx2"/>
                </a:solidFill>
              </a:rPr>
              <a:t>model end-use certification 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will be made available on </a:t>
            </a:r>
          </a:p>
          <a:p>
            <a:r>
              <a:rPr lang="en-GB" b="1" dirty="0" smtClean="0">
                <a:solidFill>
                  <a:schemeClr val="tx2"/>
                </a:solidFill>
              </a:rPr>
              <a:t>website of the Security Council</a:t>
            </a:r>
          </a:p>
          <a:p>
            <a:r>
              <a:rPr lang="en-GB" b="1" dirty="0" smtClean="0">
                <a:solidFill>
                  <a:schemeClr val="tx2"/>
                </a:solidFill>
                <a:hlinkClick r:id="rId3"/>
              </a:rPr>
              <a:t>www.un.org/en/sc/2231</a:t>
            </a:r>
            <a:r>
              <a:rPr lang="en-GB" b="1" dirty="0" smtClean="0">
                <a:solidFill>
                  <a:schemeClr val="tx2"/>
                </a:solidFill>
              </a:rPr>
              <a:t> </a:t>
            </a:r>
          </a:p>
          <a:p>
            <a:endParaRPr lang="en-GB" b="1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Language: One of the six 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official UN languages </a:t>
            </a:r>
          </a:p>
          <a:p>
            <a:endParaRPr lang="de-DE" dirty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Translation, if needed, before 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review by the Procurement 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Working Group.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833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76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err="1" smtClean="0">
                <a:solidFill>
                  <a:schemeClr val="tx2"/>
                </a:solidFill>
              </a:rPr>
              <a:t>How</a:t>
            </a:r>
            <a:r>
              <a:rPr lang="de-DE" sz="2400" b="1" dirty="0" smtClean="0">
                <a:solidFill>
                  <a:schemeClr val="tx2"/>
                </a:solidFill>
              </a:rPr>
              <a:t> </a:t>
            </a:r>
            <a:r>
              <a:rPr lang="de-DE" sz="2400" b="1" dirty="0" err="1" smtClean="0">
                <a:solidFill>
                  <a:schemeClr val="tx2"/>
                </a:solidFill>
              </a:rPr>
              <a:t>are</a:t>
            </a:r>
            <a:r>
              <a:rPr lang="de-DE" sz="2400" b="1" dirty="0" smtClean="0">
                <a:solidFill>
                  <a:schemeClr val="tx2"/>
                </a:solidFill>
              </a:rPr>
              <a:t> </a:t>
            </a:r>
            <a:r>
              <a:rPr lang="de-DE" sz="2400" b="1" dirty="0" err="1" smtClean="0">
                <a:solidFill>
                  <a:schemeClr val="tx2"/>
                </a:solidFill>
              </a:rPr>
              <a:t>proposals</a:t>
            </a:r>
            <a:r>
              <a:rPr lang="de-DE" sz="2400" b="1" dirty="0" smtClean="0">
                <a:solidFill>
                  <a:schemeClr val="tx2"/>
                </a:solidFill>
              </a:rPr>
              <a:t> </a:t>
            </a:r>
            <a:r>
              <a:rPr lang="de-DE" sz="2400" b="1" dirty="0" err="1" smtClean="0">
                <a:solidFill>
                  <a:schemeClr val="tx2"/>
                </a:solidFill>
              </a:rPr>
              <a:t>decided</a:t>
            </a:r>
            <a:r>
              <a:rPr lang="de-DE" sz="2400" b="1" dirty="0" smtClean="0">
                <a:solidFill>
                  <a:schemeClr val="tx2"/>
                </a:solidFill>
              </a:rPr>
              <a:t>?</a:t>
            </a:r>
            <a:endParaRPr lang="de-DE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 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RELEX, Brussels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C3F1-5E10-449D-BC8E-5A1EA77A8640}" type="slidenum">
              <a:rPr lang="de-DE" smtClean="0"/>
              <a:t>7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691680" y="2536435"/>
            <a:ext cx="5462640" cy="15415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dirty="0" smtClean="0">
                <a:solidFill>
                  <a:schemeClr val="accent2"/>
                </a:solidFill>
              </a:rPr>
              <a:t>Joint </a:t>
            </a:r>
            <a:r>
              <a:rPr lang="de-DE" dirty="0" err="1" smtClean="0">
                <a:solidFill>
                  <a:schemeClr val="accent2"/>
                </a:solidFill>
              </a:rPr>
              <a:t>Commission</a:t>
            </a:r>
            <a:r>
              <a:rPr lang="de-DE" dirty="0" smtClean="0">
                <a:solidFill>
                  <a:schemeClr val="accent2"/>
                </a:solidFill>
              </a:rPr>
              <a:t> / </a:t>
            </a:r>
            <a:r>
              <a:rPr lang="de-DE" dirty="0" err="1" smtClean="0">
                <a:solidFill>
                  <a:schemeClr val="accent2"/>
                </a:solidFill>
              </a:rPr>
              <a:t>Procurement</a:t>
            </a:r>
            <a:r>
              <a:rPr lang="de-DE" dirty="0" smtClean="0">
                <a:solidFill>
                  <a:schemeClr val="accent2"/>
                </a:solidFill>
              </a:rPr>
              <a:t> Working Group</a:t>
            </a:r>
          </a:p>
          <a:p>
            <a:r>
              <a:rPr lang="de-DE" dirty="0">
                <a:solidFill>
                  <a:schemeClr val="accent2"/>
                </a:solidFill>
              </a:rPr>
              <a:t> 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sz="1400" dirty="0" err="1" smtClean="0">
                <a:solidFill>
                  <a:schemeClr val="accent2"/>
                </a:solidFill>
              </a:rPr>
              <a:t>approvals</a:t>
            </a:r>
            <a:r>
              <a:rPr lang="de-DE" sz="1400" dirty="0" smtClean="0">
                <a:solidFill>
                  <a:schemeClr val="accent2"/>
                </a:solidFill>
              </a:rPr>
              <a:t> </a:t>
            </a:r>
            <a:r>
              <a:rPr lang="de-DE" sz="1400" dirty="0" err="1" smtClean="0">
                <a:solidFill>
                  <a:schemeClr val="accent2"/>
                </a:solidFill>
              </a:rPr>
              <a:t>based</a:t>
            </a:r>
            <a:r>
              <a:rPr lang="de-DE" sz="1400" dirty="0" smtClean="0">
                <a:solidFill>
                  <a:schemeClr val="accent2"/>
                </a:solidFill>
              </a:rPr>
              <a:t> on </a:t>
            </a:r>
            <a:r>
              <a:rPr lang="de-DE" sz="1400" dirty="0" err="1" smtClean="0">
                <a:solidFill>
                  <a:schemeClr val="accent2"/>
                </a:solidFill>
              </a:rPr>
              <a:t>consensus</a:t>
            </a:r>
            <a:endParaRPr lang="de-DE" sz="1400" dirty="0" smtClean="0">
              <a:solidFill>
                <a:schemeClr val="accent2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956376" y="765607"/>
            <a:ext cx="864096" cy="12241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State</a:t>
            </a:r>
            <a:endParaRPr lang="de-DE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51520" y="764704"/>
            <a:ext cx="864096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State</a:t>
            </a:r>
            <a:endParaRPr lang="de-DE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691680" y="764704"/>
            <a:ext cx="5462640" cy="1225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Security Council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67544" y="1125647"/>
            <a:ext cx="884297" cy="11521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400" dirty="0" err="1" smtClean="0">
                <a:solidFill>
                  <a:schemeClr val="tx2"/>
                </a:solidFill>
              </a:rPr>
              <a:t>proposal</a:t>
            </a:r>
            <a:endParaRPr lang="de-DE" sz="1400" dirty="0" smtClean="0">
              <a:solidFill>
                <a:schemeClr val="tx2"/>
              </a:solidFill>
            </a:endParaRPr>
          </a:p>
          <a:p>
            <a:pPr algn="ctr"/>
            <a:r>
              <a:rPr lang="de-DE" sz="1400" dirty="0" smtClean="0">
                <a:solidFill>
                  <a:schemeClr val="tx2"/>
                </a:solidFill>
              </a:rPr>
              <a:t>+</a:t>
            </a:r>
          </a:p>
          <a:p>
            <a:pPr algn="ctr"/>
            <a:r>
              <a:rPr lang="de-DE" sz="1400" dirty="0" err="1" smtClean="0">
                <a:solidFill>
                  <a:schemeClr val="tx2"/>
                </a:solidFill>
              </a:rPr>
              <a:t>suppor-ting</a:t>
            </a:r>
            <a:r>
              <a:rPr lang="de-DE" sz="1400" dirty="0" smtClean="0">
                <a:solidFill>
                  <a:schemeClr val="tx2"/>
                </a:solidFill>
              </a:rPr>
              <a:t> </a:t>
            </a:r>
            <a:r>
              <a:rPr lang="de-DE" sz="1400" dirty="0" err="1" smtClean="0">
                <a:solidFill>
                  <a:schemeClr val="tx2"/>
                </a:solidFill>
              </a:rPr>
              <a:t>info</a:t>
            </a:r>
            <a:endParaRPr lang="de-DE" sz="1400" dirty="0">
              <a:solidFill>
                <a:schemeClr val="tx2"/>
              </a:solidFill>
            </a:endParaRPr>
          </a:p>
        </p:txBody>
      </p:sp>
      <p:grpSp>
        <p:nvGrpSpPr>
          <p:cNvPr id="25" name="Gruppieren 24"/>
          <p:cNvGrpSpPr/>
          <p:nvPr/>
        </p:nvGrpSpPr>
        <p:grpSpPr>
          <a:xfrm>
            <a:off x="1351841" y="1700808"/>
            <a:ext cx="771887" cy="792991"/>
            <a:chOff x="1351841" y="1916832"/>
            <a:chExt cx="771887" cy="792991"/>
          </a:xfrm>
        </p:grpSpPr>
        <p:cxnSp>
          <p:nvCxnSpPr>
            <p:cNvPr id="12" name="Gerade Verbindung 11"/>
            <p:cNvCxnSpPr/>
            <p:nvPr/>
          </p:nvCxnSpPr>
          <p:spPr>
            <a:xfrm>
              <a:off x="1351841" y="1916832"/>
              <a:ext cx="771887" cy="0"/>
            </a:xfrm>
            <a:prstGeom prst="line">
              <a:avLst/>
            </a:prstGeom>
            <a:ln w="508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mit Pfeil 12"/>
            <p:cNvCxnSpPr/>
            <p:nvPr/>
          </p:nvCxnSpPr>
          <p:spPr>
            <a:xfrm>
              <a:off x="2123728" y="1917735"/>
              <a:ext cx="0" cy="792088"/>
            </a:xfrm>
            <a:prstGeom prst="straightConnector1">
              <a:avLst/>
            </a:prstGeom>
            <a:ln w="508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pieren 29"/>
          <p:cNvGrpSpPr/>
          <p:nvPr/>
        </p:nvGrpSpPr>
        <p:grpSpPr>
          <a:xfrm>
            <a:off x="7020272" y="1069898"/>
            <a:ext cx="936104" cy="458130"/>
            <a:chOff x="7020272" y="1285922"/>
            <a:chExt cx="936104" cy="458130"/>
          </a:xfrm>
        </p:grpSpPr>
        <p:cxnSp>
          <p:nvCxnSpPr>
            <p:cNvPr id="15" name="Gerade Verbindung mit Pfeil 14"/>
            <p:cNvCxnSpPr/>
            <p:nvPr/>
          </p:nvCxnSpPr>
          <p:spPr>
            <a:xfrm>
              <a:off x="7020272" y="1737715"/>
              <a:ext cx="936104" cy="6337"/>
            </a:xfrm>
            <a:prstGeom prst="straightConnector1">
              <a:avLst/>
            </a:prstGeom>
            <a:ln w="508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feld 15"/>
            <p:cNvSpPr txBox="1"/>
            <p:nvPr/>
          </p:nvSpPr>
          <p:spPr>
            <a:xfrm>
              <a:off x="7154320" y="1285922"/>
              <a:ext cx="8002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dirty="0" err="1" smtClean="0">
                  <a:solidFill>
                    <a:schemeClr val="tx2"/>
                  </a:solidFill>
                </a:rPr>
                <a:t>decision</a:t>
              </a:r>
              <a:endParaRPr lang="de-DE" sz="14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9" name="Gruppieren 28"/>
          <p:cNvGrpSpPr/>
          <p:nvPr/>
        </p:nvGrpSpPr>
        <p:grpSpPr>
          <a:xfrm>
            <a:off x="5796136" y="1988840"/>
            <a:ext cx="1695721" cy="504959"/>
            <a:chOff x="5796136" y="2204864"/>
            <a:chExt cx="1695721" cy="504959"/>
          </a:xfrm>
        </p:grpSpPr>
        <p:cxnSp>
          <p:nvCxnSpPr>
            <p:cNvPr id="14" name="Gerade Verbindung mit Pfeil 13"/>
            <p:cNvCxnSpPr/>
            <p:nvPr/>
          </p:nvCxnSpPr>
          <p:spPr>
            <a:xfrm flipV="1">
              <a:off x="5796136" y="2204864"/>
              <a:ext cx="0" cy="504959"/>
            </a:xfrm>
            <a:prstGeom prst="straightConnector1">
              <a:avLst/>
            </a:prstGeom>
            <a:ln w="508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feld 16"/>
            <p:cNvSpPr txBox="1"/>
            <p:nvPr/>
          </p:nvSpPr>
          <p:spPr>
            <a:xfrm>
              <a:off x="6024532" y="2303454"/>
              <a:ext cx="14673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dirty="0" err="1" smtClean="0">
                  <a:solidFill>
                    <a:schemeClr val="tx2"/>
                  </a:solidFill>
                </a:rPr>
                <a:t>recommendation</a:t>
              </a:r>
              <a:endParaRPr lang="de-DE" sz="14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3635896" y="3213879"/>
            <a:ext cx="1272177" cy="740279"/>
            <a:chOff x="3635896" y="3429903"/>
            <a:chExt cx="1272177" cy="740279"/>
          </a:xfrm>
        </p:grpSpPr>
        <p:sp>
          <p:nvSpPr>
            <p:cNvPr id="19" name="Eingekerbter Richtungspfeil 18"/>
            <p:cNvSpPr/>
            <p:nvPr/>
          </p:nvSpPr>
          <p:spPr>
            <a:xfrm>
              <a:off x="3635896" y="3429903"/>
              <a:ext cx="1272177" cy="740279"/>
            </a:xfrm>
            <a:prstGeom prst="chevron">
              <a:avLst>
                <a:gd name="adj" fmla="val 21541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dirty="0">
                <a:solidFill>
                  <a:schemeClr val="tx1"/>
                </a:solidFill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3736070" y="3431518"/>
              <a:ext cx="112396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accent2"/>
                  </a:solidFill>
                </a:rPr>
                <a:t>extension</a:t>
              </a:r>
            </a:p>
            <a:p>
              <a:r>
                <a:rPr lang="de-DE" sz="1400" dirty="0" smtClean="0">
                  <a:solidFill>
                    <a:schemeClr val="accent2"/>
                  </a:solidFill>
                </a:rPr>
                <a:t>+ 10 </a:t>
              </a:r>
              <a:r>
                <a:rPr lang="de-DE" sz="1400" dirty="0" err="1" smtClean="0">
                  <a:solidFill>
                    <a:schemeClr val="accent2"/>
                  </a:solidFill>
                </a:rPr>
                <a:t>working</a:t>
              </a:r>
              <a:endParaRPr lang="de-DE" sz="1400" dirty="0" smtClean="0">
                <a:solidFill>
                  <a:schemeClr val="accent2"/>
                </a:solidFill>
              </a:endParaRPr>
            </a:p>
            <a:p>
              <a:r>
                <a:rPr lang="de-DE" sz="1400" dirty="0" smtClean="0">
                  <a:solidFill>
                    <a:schemeClr val="accent2"/>
                  </a:solidFill>
                </a:rPr>
                <a:t> </a:t>
              </a:r>
              <a:r>
                <a:rPr lang="de-DE" sz="1400" dirty="0" err="1" smtClean="0">
                  <a:solidFill>
                    <a:schemeClr val="accent2"/>
                  </a:solidFill>
                </a:rPr>
                <a:t>days</a:t>
              </a:r>
              <a:endParaRPr lang="de-DE" sz="14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1835696" y="3213879"/>
            <a:ext cx="1872208" cy="740279"/>
            <a:chOff x="1835696" y="3429903"/>
            <a:chExt cx="1872208" cy="740279"/>
          </a:xfrm>
        </p:grpSpPr>
        <p:sp>
          <p:nvSpPr>
            <p:cNvPr id="18" name="Richtungspfeil 17"/>
            <p:cNvSpPr/>
            <p:nvPr/>
          </p:nvSpPr>
          <p:spPr>
            <a:xfrm>
              <a:off x="1835696" y="3429903"/>
              <a:ext cx="1872208" cy="740279"/>
            </a:xfrm>
            <a:prstGeom prst="homePlate">
              <a:avLst>
                <a:gd name="adj" fmla="val 22116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400" dirty="0" smtClean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1835696" y="3429903"/>
              <a:ext cx="129375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err="1">
                  <a:solidFill>
                    <a:schemeClr val="accent2"/>
                  </a:solidFill>
                </a:rPr>
                <a:t>consideration</a:t>
              </a:r>
              <a:r>
                <a:rPr lang="de-DE" sz="1400" dirty="0">
                  <a:solidFill>
                    <a:schemeClr val="accent2"/>
                  </a:solidFill>
                </a:rPr>
                <a:t> </a:t>
              </a:r>
              <a:endParaRPr lang="de-DE" sz="1400" dirty="0" smtClean="0">
                <a:solidFill>
                  <a:schemeClr val="accent2"/>
                </a:solidFill>
              </a:endParaRPr>
            </a:p>
            <a:p>
              <a:r>
                <a:rPr lang="de-DE" sz="1400" dirty="0" err="1" smtClean="0">
                  <a:solidFill>
                    <a:schemeClr val="accent2"/>
                  </a:solidFill>
                </a:rPr>
                <a:t>period</a:t>
              </a:r>
              <a:r>
                <a:rPr lang="de-DE" sz="1400" dirty="0" smtClean="0">
                  <a:solidFill>
                    <a:schemeClr val="accent2"/>
                  </a:solidFill>
                </a:rPr>
                <a:t>:</a:t>
              </a:r>
              <a:endParaRPr lang="de-DE" sz="1400" dirty="0">
                <a:solidFill>
                  <a:schemeClr val="accent2"/>
                </a:solidFill>
              </a:endParaRPr>
            </a:p>
            <a:p>
              <a:r>
                <a:rPr lang="de-DE" sz="1400" dirty="0" smtClean="0">
                  <a:solidFill>
                    <a:schemeClr val="accent2"/>
                  </a:solidFill>
                </a:rPr>
                <a:t>20 </a:t>
              </a:r>
              <a:r>
                <a:rPr lang="de-DE" sz="1400" dirty="0" err="1" smtClean="0">
                  <a:solidFill>
                    <a:schemeClr val="accent2"/>
                  </a:solidFill>
                </a:rPr>
                <a:t>working</a:t>
              </a:r>
              <a:r>
                <a:rPr lang="de-DE" sz="1400" dirty="0" smtClean="0">
                  <a:solidFill>
                    <a:schemeClr val="accent2"/>
                  </a:solidFill>
                </a:rPr>
                <a:t> </a:t>
              </a:r>
              <a:r>
                <a:rPr lang="de-DE" sz="1400" dirty="0" err="1" smtClean="0">
                  <a:solidFill>
                    <a:schemeClr val="accent2"/>
                  </a:solidFill>
                </a:rPr>
                <a:t>day</a:t>
              </a:r>
              <a:endParaRPr lang="de-DE" sz="1400" dirty="0" smtClean="0">
                <a:solidFill>
                  <a:schemeClr val="accent2"/>
                </a:solidFill>
              </a:endParaRPr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4834078" y="3213879"/>
            <a:ext cx="2042178" cy="740279"/>
            <a:chOff x="4834078" y="3429903"/>
            <a:chExt cx="2042178" cy="740279"/>
          </a:xfrm>
        </p:grpSpPr>
        <p:sp>
          <p:nvSpPr>
            <p:cNvPr id="20" name="Eingekerbter Richtungspfeil 19"/>
            <p:cNvSpPr/>
            <p:nvPr/>
          </p:nvSpPr>
          <p:spPr>
            <a:xfrm>
              <a:off x="4834078" y="3429903"/>
              <a:ext cx="2042177" cy="740279"/>
            </a:xfrm>
            <a:prstGeom prst="chevron">
              <a:avLst>
                <a:gd name="adj" fmla="val 21593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4961093" y="3431518"/>
              <a:ext cx="191516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>
                  <a:solidFill>
                    <a:schemeClr val="accent2"/>
                  </a:solidFill>
                </a:rPr>
                <a:t>Joint </a:t>
              </a:r>
              <a:r>
                <a:rPr lang="de-DE" sz="1400" dirty="0" err="1" smtClean="0">
                  <a:solidFill>
                    <a:schemeClr val="accent2"/>
                  </a:solidFill>
                </a:rPr>
                <a:t>Commission</a:t>
              </a:r>
              <a:r>
                <a:rPr lang="de-DE" sz="1400" dirty="0" smtClean="0">
                  <a:solidFill>
                    <a:schemeClr val="accent2"/>
                  </a:solidFill>
                </a:rPr>
                <a:t> </a:t>
              </a:r>
            </a:p>
            <a:p>
              <a:r>
                <a:rPr lang="de-DE" sz="1400" dirty="0" err="1" smtClean="0">
                  <a:solidFill>
                    <a:schemeClr val="accent2"/>
                  </a:solidFill>
                </a:rPr>
                <a:t>review</a:t>
              </a:r>
              <a:r>
                <a:rPr lang="de-DE" sz="1400" dirty="0" smtClean="0">
                  <a:solidFill>
                    <a:schemeClr val="accent2"/>
                  </a:solidFill>
                </a:rPr>
                <a:t> (upon </a:t>
              </a:r>
              <a:r>
                <a:rPr lang="de-DE" sz="1400" dirty="0" err="1" smtClean="0">
                  <a:solidFill>
                    <a:schemeClr val="accent2"/>
                  </a:solidFill>
                </a:rPr>
                <a:t>request</a:t>
              </a:r>
              <a:r>
                <a:rPr lang="de-DE" sz="1400" dirty="0" smtClean="0">
                  <a:solidFill>
                    <a:schemeClr val="accent2"/>
                  </a:solidFill>
                </a:rPr>
                <a:t>):</a:t>
              </a:r>
            </a:p>
            <a:p>
              <a:r>
                <a:rPr lang="de-DE" sz="1400" dirty="0" smtClean="0">
                  <a:solidFill>
                    <a:schemeClr val="accent2"/>
                  </a:solidFill>
                </a:rPr>
                <a:t>+ 5 </a:t>
              </a:r>
              <a:r>
                <a:rPr lang="de-DE" sz="1400" smtClean="0">
                  <a:solidFill>
                    <a:schemeClr val="accent2"/>
                  </a:solidFill>
                </a:rPr>
                <a:t>– 15 </a:t>
              </a:r>
              <a:r>
                <a:rPr lang="de-DE" sz="1400" dirty="0" err="1" smtClean="0">
                  <a:solidFill>
                    <a:schemeClr val="accent2"/>
                  </a:solidFill>
                </a:rPr>
                <a:t>working</a:t>
              </a:r>
              <a:r>
                <a:rPr lang="de-DE" sz="1400" dirty="0" smtClean="0">
                  <a:solidFill>
                    <a:schemeClr val="accent2"/>
                  </a:solidFill>
                </a:rPr>
                <a:t> </a:t>
              </a:r>
              <a:r>
                <a:rPr lang="de-DE" sz="1400" dirty="0" err="1" smtClean="0">
                  <a:solidFill>
                    <a:schemeClr val="accent2"/>
                  </a:solidFill>
                </a:rPr>
                <a:t>days</a:t>
              </a:r>
              <a:endParaRPr lang="de-DE" sz="14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4" name="Richtungspfeil 23"/>
          <p:cNvSpPr/>
          <p:nvPr/>
        </p:nvSpPr>
        <p:spPr>
          <a:xfrm>
            <a:off x="3740963" y="1161651"/>
            <a:ext cx="3284202" cy="72008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 err="1">
                <a:solidFill>
                  <a:schemeClr val="accent5">
                    <a:lumMod val="75000"/>
                  </a:schemeClr>
                </a:solidFill>
              </a:rPr>
              <a:t>recommendation</a:t>
            </a:r>
            <a:r>
              <a:rPr lang="de-DE" sz="1400" dirty="0">
                <a:solidFill>
                  <a:schemeClr val="accent5">
                    <a:lumMod val="75000"/>
                  </a:schemeClr>
                </a:solidFill>
              </a:rPr>
              <a:t> of JC </a:t>
            </a:r>
            <a:r>
              <a:rPr lang="de-DE" sz="1400" dirty="0" err="1">
                <a:solidFill>
                  <a:schemeClr val="accent5">
                    <a:lumMod val="75000"/>
                  </a:schemeClr>
                </a:solidFill>
              </a:rPr>
              <a:t>approved</a:t>
            </a:r>
            <a:r>
              <a:rPr lang="de-DE" sz="1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accent5">
                    <a:lumMod val="75000"/>
                  </a:schemeClr>
                </a:solidFill>
              </a:rPr>
              <a:t>unless</a:t>
            </a:r>
            <a:r>
              <a:rPr lang="de-DE" sz="1400" dirty="0">
                <a:solidFill>
                  <a:schemeClr val="accent5">
                    <a:lumMod val="75000"/>
                  </a:schemeClr>
                </a:solidFill>
              </a:rPr>
              <a:t> SC </a:t>
            </a:r>
            <a:r>
              <a:rPr lang="de-DE" sz="1400" dirty="0" err="1">
                <a:solidFill>
                  <a:schemeClr val="accent5">
                    <a:lumMod val="75000"/>
                  </a:schemeClr>
                </a:solidFill>
              </a:rPr>
              <a:t>adopts</a:t>
            </a:r>
            <a:r>
              <a:rPr lang="de-DE" sz="1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accent5">
                    <a:lumMod val="75000"/>
                  </a:schemeClr>
                </a:solidFill>
              </a:rPr>
              <a:t>resolution</a:t>
            </a:r>
            <a:r>
              <a:rPr lang="de-DE" sz="1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de-DE" sz="1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accent5">
                    <a:lumMod val="75000"/>
                  </a:schemeClr>
                </a:solidFill>
              </a:rPr>
              <a:t>reject</a:t>
            </a:r>
            <a:r>
              <a:rPr lang="de-DE" sz="1400" dirty="0">
                <a:solidFill>
                  <a:schemeClr val="accent5">
                    <a:lumMod val="75000"/>
                  </a:schemeClr>
                </a:solidFill>
              </a:rPr>
              <a:t> JC </a:t>
            </a:r>
            <a:r>
              <a:rPr lang="de-DE" sz="1400" dirty="0" err="1">
                <a:solidFill>
                  <a:schemeClr val="accent5">
                    <a:lumMod val="75000"/>
                  </a:schemeClr>
                </a:solidFill>
              </a:rPr>
              <a:t>recommendation</a:t>
            </a:r>
            <a:r>
              <a:rPr lang="de-DE" sz="1400" dirty="0">
                <a:solidFill>
                  <a:schemeClr val="accent5">
                    <a:lumMod val="75000"/>
                  </a:schemeClr>
                </a:solidFill>
              </a:rPr>
              <a:t> (5 </a:t>
            </a:r>
            <a:r>
              <a:rPr lang="de-DE" sz="1400" dirty="0" err="1">
                <a:solidFill>
                  <a:schemeClr val="accent5">
                    <a:lumMod val="75000"/>
                  </a:schemeClr>
                </a:solidFill>
              </a:rPr>
              <a:t>working</a:t>
            </a:r>
            <a:r>
              <a:rPr lang="de-DE" sz="1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accent5">
                    <a:lumMod val="75000"/>
                  </a:schemeClr>
                </a:solidFill>
              </a:rPr>
              <a:t>days</a:t>
            </a:r>
            <a:r>
              <a:rPr lang="de-DE" sz="14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de-DE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67545" y="4077072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/>
                </a:solidFill>
              </a:rPr>
              <a:t>After </a:t>
            </a:r>
            <a:r>
              <a:rPr lang="de-DE" b="1" dirty="0" err="1" smtClean="0">
                <a:solidFill>
                  <a:schemeClr val="tx2"/>
                </a:solidFill>
              </a:rPr>
              <a:t>the</a:t>
            </a:r>
            <a:r>
              <a:rPr lang="de-DE" b="1" dirty="0" smtClean="0">
                <a:solidFill>
                  <a:schemeClr val="tx2"/>
                </a:solidFill>
              </a:rPr>
              <a:t> </a:t>
            </a:r>
            <a:r>
              <a:rPr lang="de-DE" b="1" dirty="0" err="1" smtClean="0">
                <a:solidFill>
                  <a:schemeClr val="tx2"/>
                </a:solidFill>
              </a:rPr>
              <a:t>review</a:t>
            </a:r>
            <a:r>
              <a:rPr lang="de-DE" b="1" dirty="0" smtClean="0">
                <a:solidFill>
                  <a:schemeClr val="tx2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2"/>
                </a:solidFill>
              </a:rPr>
              <a:t>Security Council will </a:t>
            </a:r>
            <a:r>
              <a:rPr lang="de-DE" dirty="0" err="1" smtClean="0">
                <a:solidFill>
                  <a:schemeClr val="tx2"/>
                </a:solidFill>
              </a:rPr>
              <a:t>inform</a:t>
            </a:r>
            <a:r>
              <a:rPr lang="de-DE" dirty="0" smtClean="0">
                <a:solidFill>
                  <a:schemeClr val="tx2"/>
                </a:solidFill>
              </a:rPr>
              <a:t> State </a:t>
            </a:r>
            <a:r>
              <a:rPr lang="de-DE" dirty="0" err="1" smtClean="0">
                <a:solidFill>
                  <a:schemeClr val="tx2"/>
                </a:solidFill>
              </a:rPr>
              <a:t>about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decision</a:t>
            </a:r>
            <a:r>
              <a:rPr lang="de-DE" dirty="0" smtClean="0">
                <a:solidFill>
                  <a:schemeClr val="tx2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tx2"/>
                </a:solidFill>
              </a:rPr>
              <a:t>For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approved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transfers</a:t>
            </a:r>
            <a:r>
              <a:rPr lang="de-DE" dirty="0" smtClean="0">
                <a:solidFill>
                  <a:schemeClr val="tx2"/>
                </a:solidFill>
              </a:rPr>
              <a:t>: </a:t>
            </a:r>
            <a:r>
              <a:rPr lang="en-GB" dirty="0" smtClean="0">
                <a:solidFill>
                  <a:schemeClr val="tx2"/>
                </a:solidFill>
              </a:rPr>
              <a:t>certification </a:t>
            </a:r>
            <a:r>
              <a:rPr lang="en-GB" dirty="0">
                <a:solidFill>
                  <a:schemeClr val="tx2"/>
                </a:solidFill>
              </a:rPr>
              <a:t>of </a:t>
            </a:r>
            <a:r>
              <a:rPr lang="en-GB" dirty="0" smtClean="0">
                <a:solidFill>
                  <a:schemeClr val="tx2"/>
                </a:solidFill>
              </a:rPr>
              <a:t>approval , transaction/approval number.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Requirements for State: Guidelines in INFCIRCs, notification of Security Council and/or IAEA, right to verify end-use.</a:t>
            </a:r>
          </a:p>
          <a:p>
            <a:endParaRPr lang="en-GB" sz="600" b="1" dirty="0">
              <a:solidFill>
                <a:schemeClr val="tx2"/>
              </a:solidFill>
            </a:endParaRPr>
          </a:p>
          <a:p>
            <a:r>
              <a:rPr lang="en-GB" b="1" dirty="0" smtClean="0">
                <a:solidFill>
                  <a:schemeClr val="tx2"/>
                </a:solidFill>
              </a:rPr>
              <a:t>Can </a:t>
            </a:r>
            <a:r>
              <a:rPr lang="en-GB" b="1" dirty="0">
                <a:solidFill>
                  <a:schemeClr val="tx2"/>
                </a:solidFill>
              </a:rPr>
              <a:t>disapproved proposals be resubmitted?</a:t>
            </a:r>
            <a:endParaRPr lang="de-DE" dirty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Yes. The </a:t>
            </a:r>
            <a:r>
              <a:rPr lang="en-GB" dirty="0">
                <a:solidFill>
                  <a:schemeClr val="tx2"/>
                </a:solidFill>
              </a:rPr>
              <a:t>Procurement Working Group may provide information regarding a </a:t>
            </a:r>
            <a:r>
              <a:rPr lang="en-GB" dirty="0" smtClean="0">
                <a:solidFill>
                  <a:schemeClr val="tx2"/>
                </a:solidFill>
              </a:rPr>
              <a:t>disapproval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that would help any future submissions.  </a:t>
            </a:r>
            <a:endParaRPr lang="de-DE" dirty="0">
              <a:solidFill>
                <a:schemeClr val="tx2"/>
              </a:solidFill>
            </a:endParaRPr>
          </a:p>
          <a:p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028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24" grpId="0" animBg="1"/>
      <p:bldP spid="2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813</Words>
  <Application>Microsoft Office PowerPoint</Application>
  <PresentationFormat>On-screen Show (4:3)</PresentationFormat>
  <Paragraphs>148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Larissa</vt:lpstr>
      <vt:lpstr>The Procurement Channel  and the  Procurement Working Group  of the Joint Commission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Auswärtiges Amt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Procurement Channel  and  Procurement Working Group  of the Joint Commission</dc:title>
  <dc:creator>Heinisch, Rafael Leslie (AA privat)</dc:creator>
  <cp:lastModifiedBy>PEDICEK Matej</cp:lastModifiedBy>
  <cp:revision>43</cp:revision>
  <cp:lastPrinted>2016-01-20T15:28:49Z</cp:lastPrinted>
  <dcterms:created xsi:type="dcterms:W3CDTF">2016-01-18T14:57:10Z</dcterms:created>
  <dcterms:modified xsi:type="dcterms:W3CDTF">2016-02-22T16:33:11Z</dcterms:modified>
</cp:coreProperties>
</file>